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1" r:id="rId2"/>
    <p:sldId id="272" r:id="rId3"/>
    <p:sldId id="273" r:id="rId4"/>
    <p:sldId id="277" r:id="rId5"/>
    <p:sldId id="278" r:id="rId6"/>
    <p:sldId id="279" r:id="rId7"/>
    <p:sldId id="280" r:id="rId8"/>
    <p:sldId id="263" r:id="rId9"/>
    <p:sldId id="257" r:id="rId10"/>
    <p:sldId id="267" r:id="rId11"/>
    <p:sldId id="258" r:id="rId12"/>
    <p:sldId id="264" r:id="rId13"/>
    <p:sldId id="281" r:id="rId14"/>
    <p:sldId id="259" r:id="rId15"/>
    <p:sldId id="260" r:id="rId16"/>
    <p:sldId id="282" r:id="rId17"/>
    <p:sldId id="261" r:id="rId18"/>
    <p:sldId id="266" r:id="rId19"/>
    <p:sldId id="268" r:id="rId20"/>
    <p:sldId id="269" r:id="rId21"/>
    <p:sldId id="270" r:id="rId22"/>
    <p:sldId id="290" r:id="rId23"/>
    <p:sldId id="283" r:id="rId24"/>
    <p:sldId id="284" r:id="rId25"/>
    <p:sldId id="285" r:id="rId26"/>
    <p:sldId id="286" r:id="rId27"/>
    <p:sldId id="265" r:id="rId28"/>
    <p:sldId id="287" r:id="rId29"/>
    <p:sldId id="288" r:id="rId30"/>
    <p:sldId id="289"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31"/>
  </p:normalViewPr>
  <p:slideViewPr>
    <p:cSldViewPr snapToGrid="0" snapToObjects="1">
      <p:cViewPr varScale="1">
        <p:scale>
          <a:sx n="114" d="100"/>
          <a:sy n="114" d="100"/>
        </p:scale>
        <p:origin x="43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jpg>
</file>

<file path=ppt/media/image10.png>
</file>

<file path=ppt/media/image2.tiff>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10/20/2019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10/20/2019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10/20/2019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16E771-1604-4D1B-A99E-E973151402AC}"/>
              </a:ext>
            </a:extLst>
          </p:cNvPr>
          <p:cNvSpPr>
            <a:spLocks noGrp="1"/>
          </p:cNvSpPr>
          <p:nvPr>
            <p:ph type="ctrTitle"/>
          </p:nvPr>
        </p:nvSpPr>
        <p:spPr/>
        <p:txBody>
          <a:bodyPr/>
          <a:lstStyle/>
          <a:p>
            <a:pPr algn="ctr"/>
            <a:r>
              <a:rPr lang="en-US" altLang="zh-CN" dirty="0"/>
              <a:t>Machine Learning</a:t>
            </a:r>
            <a:br>
              <a:rPr lang="en-US" altLang="zh-CN" dirty="0"/>
            </a:br>
            <a:r>
              <a:rPr lang="en-US" altLang="zh-CN" dirty="0"/>
              <a:t>Team 3</a:t>
            </a:r>
            <a:endParaRPr lang="zh-CN" altLang="en-US" dirty="0"/>
          </a:p>
        </p:txBody>
      </p:sp>
      <p:sp>
        <p:nvSpPr>
          <p:cNvPr id="3" name="副标题 2">
            <a:extLst>
              <a:ext uri="{FF2B5EF4-FFF2-40B4-BE49-F238E27FC236}">
                <a16:creationId xmlns:a16="http://schemas.microsoft.com/office/drawing/2014/main" id="{BB0C1726-762E-4FF6-8689-5CBF5BE187F8}"/>
              </a:ext>
            </a:extLst>
          </p:cNvPr>
          <p:cNvSpPr>
            <a:spLocks noGrp="1"/>
          </p:cNvSpPr>
          <p:nvPr>
            <p:ph type="subTitle" idx="1"/>
          </p:nvPr>
        </p:nvSpPr>
        <p:spPr/>
        <p:txBody>
          <a:bodyPr/>
          <a:lstStyle/>
          <a:p>
            <a:pPr algn="ctr"/>
            <a:r>
              <a:rPr lang="en-US" altLang="zh-CN" dirty="0"/>
              <a:t>Ting </a:t>
            </a:r>
            <a:r>
              <a:rPr lang="en-US" altLang="zh-CN" dirty="0" err="1"/>
              <a:t>zhang</a:t>
            </a:r>
            <a:r>
              <a:rPr lang="en-US" altLang="zh-CN" dirty="0"/>
              <a:t>, </a:t>
            </a:r>
            <a:r>
              <a:rPr lang="en-US" altLang="zh-CN" dirty="0" err="1"/>
              <a:t>ganghao</a:t>
            </a:r>
            <a:r>
              <a:rPr lang="en-US" altLang="zh-CN" dirty="0"/>
              <a:t> li, </a:t>
            </a:r>
            <a:r>
              <a:rPr lang="en-US" altLang="zh-CN" dirty="0" err="1"/>
              <a:t>hao</a:t>
            </a:r>
            <a:r>
              <a:rPr lang="en-US" altLang="zh-CN" dirty="0"/>
              <a:t> </a:t>
            </a:r>
            <a:r>
              <a:rPr lang="en-US" altLang="zh-CN" dirty="0" err="1"/>
              <a:t>zuo</a:t>
            </a:r>
            <a:r>
              <a:rPr lang="en-US" altLang="zh-CN" dirty="0"/>
              <a:t>, </a:t>
            </a:r>
            <a:r>
              <a:rPr lang="en-US" altLang="zh-CN" dirty="0" err="1"/>
              <a:t>jie</a:t>
            </a:r>
            <a:r>
              <a:rPr lang="en-US" altLang="zh-CN" dirty="0"/>
              <a:t> </a:t>
            </a:r>
            <a:r>
              <a:rPr lang="en-US" altLang="zh-CN" dirty="0" err="1"/>
              <a:t>lu</a:t>
            </a:r>
            <a:r>
              <a:rPr lang="en-US" altLang="zh-CN" dirty="0"/>
              <a:t>, Reardon Michaela</a:t>
            </a:r>
            <a:endParaRPr lang="zh-CN" altLang="en-US" dirty="0"/>
          </a:p>
        </p:txBody>
      </p:sp>
    </p:spTree>
    <p:extLst>
      <p:ext uri="{BB962C8B-B14F-4D97-AF65-F5344CB8AC3E}">
        <p14:creationId xmlns:p14="http://schemas.microsoft.com/office/powerpoint/2010/main" val="26374262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B557D-4E53-EB47-B5A7-EB2E9DC3B429}"/>
              </a:ext>
            </a:extLst>
          </p:cNvPr>
          <p:cNvSpPr>
            <a:spLocks noGrp="1"/>
          </p:cNvSpPr>
          <p:nvPr>
            <p:ph type="title"/>
          </p:nvPr>
        </p:nvSpPr>
        <p:spPr>
          <a:xfrm>
            <a:off x="1448791" y="1270660"/>
            <a:ext cx="9606064" cy="583094"/>
          </a:xfrm>
        </p:spPr>
        <p:txBody>
          <a:bodyPr/>
          <a:lstStyle/>
          <a:p>
            <a:r>
              <a:rPr lang="en-US" dirty="0"/>
              <a:t>Dataset</a:t>
            </a:r>
          </a:p>
        </p:txBody>
      </p:sp>
      <p:sp>
        <p:nvSpPr>
          <p:cNvPr id="4" name="TextBox 3">
            <a:extLst>
              <a:ext uri="{FF2B5EF4-FFF2-40B4-BE49-F238E27FC236}">
                <a16:creationId xmlns:a16="http://schemas.microsoft.com/office/drawing/2014/main" id="{FFD86D77-3C72-214F-B33E-074033ACFB4A}"/>
              </a:ext>
            </a:extLst>
          </p:cNvPr>
          <p:cNvSpPr txBox="1"/>
          <p:nvPr/>
        </p:nvSpPr>
        <p:spPr>
          <a:xfrm>
            <a:off x="1448791" y="2268188"/>
            <a:ext cx="9606064" cy="2031325"/>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According to the description provided by </a:t>
            </a:r>
            <a:r>
              <a:rPr lang="en-US" altLang="zh-CN" dirty="0" err="1">
                <a:latin typeface="Times New Roman" panose="02020603050405020304" pitchFamily="18" charset="0"/>
                <a:cs typeface="Times New Roman" panose="02020603050405020304" pitchFamily="18" charset="0"/>
              </a:rPr>
              <a:t>Github</a:t>
            </a:r>
            <a:r>
              <a:rPr lang="en-US" altLang="zh-CN" dirty="0">
                <a:latin typeface="Times New Roman" panose="02020603050405020304" pitchFamily="18" charset="0"/>
                <a:cs typeface="Times New Roman" panose="02020603050405020304" pitchFamily="18" charset="0"/>
              </a:rPr>
              <a:t> TensorFlow developer, the main datasets provided by the model zoo cover:</a:t>
            </a:r>
          </a:p>
          <a:p>
            <a:r>
              <a:rPr lang="en-US" altLang="zh-CN" dirty="0">
                <a:latin typeface="Times New Roman" panose="02020603050405020304" pitchFamily="18" charset="0"/>
                <a:cs typeface="Times New Roman" panose="02020603050405020304" pitchFamily="18" charset="0"/>
              </a:rPr>
              <a:t> 	1.COCO dataset which is provided by Microsoft and covers 91 object categories in daily life; 	2.KITTI dataset which includes the driving condition object detection;</a:t>
            </a:r>
          </a:p>
          <a:p>
            <a:r>
              <a:rPr lang="en-US" altLang="zh-CN" dirty="0">
                <a:latin typeface="Times New Roman" panose="02020603050405020304" pitchFamily="18" charset="0"/>
                <a:cs typeface="Times New Roman" panose="02020603050405020304" pitchFamily="18" charset="0"/>
              </a:rPr>
              <a:t>	3.OpenImage dataset which is provided by Google;</a:t>
            </a:r>
          </a:p>
          <a:p>
            <a:r>
              <a:rPr lang="en-US" altLang="zh-CN" dirty="0">
                <a:latin typeface="Times New Roman" panose="02020603050405020304" pitchFamily="18" charset="0"/>
                <a:cs typeface="Times New Roman" panose="02020603050405020304" pitchFamily="18" charset="0"/>
              </a:rPr>
              <a:t>	4.AVA v2.1 dataset which contains multiple human action images;</a:t>
            </a:r>
          </a:p>
          <a:p>
            <a:r>
              <a:rPr lang="en-US" altLang="zh-CN" dirty="0">
                <a:latin typeface="Times New Roman" panose="02020603050405020304" pitchFamily="18" charset="0"/>
                <a:cs typeface="Times New Roman" panose="02020603050405020304" pitchFamily="18" charset="0"/>
              </a:rPr>
              <a:t>	5.iNaturalist Species dataset which includes almost all the species images in nature.</a:t>
            </a:r>
            <a:endParaRPr lang="zh-CN"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8753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9C26B-EEE5-BF4E-8EE5-A575518D0CE0}"/>
              </a:ext>
            </a:extLst>
          </p:cNvPr>
          <p:cNvSpPr>
            <a:spLocks noGrp="1"/>
          </p:cNvSpPr>
          <p:nvPr>
            <p:ph type="title"/>
          </p:nvPr>
        </p:nvSpPr>
        <p:spPr>
          <a:xfrm>
            <a:off x="1451579" y="1353787"/>
            <a:ext cx="9603275" cy="499967"/>
          </a:xfrm>
        </p:spPr>
        <p:txBody>
          <a:bodyPr>
            <a:normAutofit fontScale="90000"/>
          </a:bodyPr>
          <a:lstStyle/>
          <a:p>
            <a:r>
              <a:rPr lang="en-US" dirty="0">
                <a:latin typeface="Times New Roman" panose="02020603050405020304" pitchFamily="18" charset="0"/>
                <a:cs typeface="Times New Roman" panose="02020603050405020304" pitchFamily="18" charset="0"/>
              </a:rPr>
              <a:t>analysis of Pros</a:t>
            </a:r>
          </a:p>
        </p:txBody>
      </p:sp>
      <p:sp>
        <p:nvSpPr>
          <p:cNvPr id="3" name="TextBox 2">
            <a:extLst>
              <a:ext uri="{FF2B5EF4-FFF2-40B4-BE49-F238E27FC236}">
                <a16:creationId xmlns:a16="http://schemas.microsoft.com/office/drawing/2014/main" id="{D71B9793-48DD-F64B-9711-19B8C5D1EEDF}"/>
              </a:ext>
            </a:extLst>
          </p:cNvPr>
          <p:cNvSpPr txBox="1"/>
          <p:nvPr/>
        </p:nvSpPr>
        <p:spPr>
          <a:xfrm>
            <a:off x="1451579" y="1959429"/>
            <a:ext cx="9603275" cy="3416320"/>
          </a:xfrm>
          <a:prstGeom prst="rect">
            <a:avLst/>
          </a:prstGeom>
          <a:noFill/>
        </p:spPr>
        <p:txBody>
          <a:bodyPr wrap="square" rtlCol="0">
            <a:spAutoFit/>
          </a:bodyPr>
          <a:lstStyle/>
          <a:p>
            <a:pPr marL="285750" lvl="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As an opensource API model, the model provided by the TensorFlow Detection Model Zoo are </a:t>
            </a:r>
            <a:r>
              <a:rPr lang="en-US" altLang="zh-CN" b="1" dirty="0">
                <a:latin typeface="Times New Roman" panose="02020603050405020304" pitchFamily="18" charset="0"/>
                <a:cs typeface="Times New Roman" panose="02020603050405020304" pitchFamily="18" charset="0"/>
              </a:rPr>
              <a:t>easy to use and run</a:t>
            </a:r>
            <a:r>
              <a:rPr lang="en-US" altLang="zh-CN" dirty="0">
                <a:latin typeface="Times New Roman" panose="02020603050405020304" pitchFamily="18" charset="0"/>
                <a:cs typeface="Times New Roman" panose="02020603050405020304" pitchFamily="18" charset="0"/>
              </a:rPr>
              <a:t>, especially easy on </a:t>
            </a:r>
            <a:r>
              <a:rPr lang="en-US" altLang="zh-CN" b="1" dirty="0" err="1">
                <a:latin typeface="Times New Roman" panose="02020603050405020304" pitchFamily="18" charset="0"/>
                <a:cs typeface="Times New Roman" panose="02020603050405020304" pitchFamily="18" charset="0"/>
              </a:rPr>
              <a:t>jupytor</a:t>
            </a:r>
            <a:r>
              <a:rPr lang="en-US" altLang="zh-CN" b="1" dirty="0">
                <a:latin typeface="Times New Roman" panose="02020603050405020304" pitchFamily="18" charset="0"/>
                <a:cs typeface="Times New Roman" panose="02020603050405020304" pitchFamily="18" charset="0"/>
              </a:rPr>
              <a:t> notebook</a:t>
            </a:r>
            <a:r>
              <a:rPr lang="en-US" altLang="zh-CN" dirty="0">
                <a:latin typeface="Times New Roman" panose="02020603050405020304" pitchFamily="18" charset="0"/>
                <a:cs typeface="Times New Roman" panose="02020603050405020304" pitchFamily="18" charset="0"/>
              </a:rPr>
              <a:t>.</a:t>
            </a:r>
          </a:p>
          <a:p>
            <a:pPr lvl="0"/>
            <a:endParaRPr lang="zh-CN" altLang="zh-CN" dirty="0">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Since the datasets that the models pre-trained on are provided by companies like Microsoft and Google who are good at collect big data, thus the datasets can be really big enough for the training. The </a:t>
            </a:r>
            <a:r>
              <a:rPr lang="en-US" altLang="zh-CN" b="1" dirty="0">
                <a:latin typeface="Times New Roman" panose="02020603050405020304" pitchFamily="18" charset="0"/>
                <a:cs typeface="Times New Roman" panose="02020603050405020304" pitchFamily="18" charset="0"/>
              </a:rPr>
              <a:t>training and prediction accuracy</a:t>
            </a:r>
            <a:r>
              <a:rPr lang="en-US" altLang="zh-CN" dirty="0">
                <a:latin typeface="Times New Roman" panose="02020603050405020304" pitchFamily="18" charset="0"/>
                <a:cs typeface="Times New Roman" panose="02020603050405020304" pitchFamily="18" charset="0"/>
              </a:rPr>
              <a:t> can be reliable.</a:t>
            </a:r>
          </a:p>
          <a:p>
            <a:pPr lvl="0"/>
            <a:endParaRPr lang="zh-CN" altLang="zh-CN" dirty="0">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The </a:t>
            </a:r>
            <a:r>
              <a:rPr lang="en-US" altLang="zh-CN" b="1" dirty="0">
                <a:latin typeface="Times New Roman" panose="02020603050405020304" pitchFamily="18" charset="0"/>
                <a:cs typeface="Times New Roman" panose="02020603050405020304" pitchFamily="18" charset="0"/>
              </a:rPr>
              <a:t>datasets cover most of object fields </a:t>
            </a:r>
            <a:r>
              <a:rPr lang="en-US" altLang="zh-CN" dirty="0">
                <a:latin typeface="Times New Roman" panose="02020603050405020304" pitchFamily="18" charset="0"/>
                <a:cs typeface="Times New Roman" panose="02020603050405020304" pitchFamily="18" charset="0"/>
              </a:rPr>
              <a:t>in our daily life and it cannot be difficult to find your interest category in their API.</a:t>
            </a:r>
          </a:p>
          <a:p>
            <a:pPr lvl="0"/>
            <a:endParaRPr lang="zh-CN" altLang="zh-CN" dirty="0">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Even instance segmentation could be implemented using mask-</a:t>
            </a:r>
            <a:r>
              <a:rPr lang="en-US" altLang="zh-CN" dirty="0" err="1">
                <a:latin typeface="Times New Roman" panose="02020603050405020304" pitchFamily="18" charset="0"/>
                <a:cs typeface="Times New Roman" panose="02020603050405020304" pitchFamily="18" charset="0"/>
              </a:rPr>
              <a:t>rcnn</a:t>
            </a:r>
            <a:r>
              <a:rPr lang="en-US" altLang="zh-CN" dirty="0">
                <a:latin typeface="Times New Roman" panose="02020603050405020304" pitchFamily="18" charset="0"/>
                <a:cs typeface="Times New Roman" panose="02020603050405020304" pitchFamily="18" charset="0"/>
              </a:rPr>
              <a:t> in some specific conditions. Not only the rough bounding box but also the </a:t>
            </a:r>
            <a:r>
              <a:rPr lang="en-US" altLang="zh-CN" b="1" dirty="0">
                <a:latin typeface="Times New Roman" panose="02020603050405020304" pitchFamily="18" charset="0"/>
                <a:cs typeface="Times New Roman" panose="02020603050405020304" pitchFamily="18" charset="0"/>
              </a:rPr>
              <a:t>featured segmentation </a:t>
            </a:r>
            <a:r>
              <a:rPr lang="en-US" altLang="zh-CN" dirty="0">
                <a:latin typeface="Times New Roman" panose="02020603050405020304" pitchFamily="18" charset="0"/>
                <a:cs typeface="Times New Roman" panose="02020603050405020304" pitchFamily="18" charset="0"/>
              </a:rPr>
              <a:t>could be shown to the users.</a:t>
            </a:r>
            <a:endParaRPr lang="zh-CN"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48135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9C26B-EEE5-BF4E-8EE5-A575518D0CE0}"/>
              </a:ext>
            </a:extLst>
          </p:cNvPr>
          <p:cNvSpPr>
            <a:spLocks noGrp="1"/>
          </p:cNvSpPr>
          <p:nvPr>
            <p:ph type="title"/>
          </p:nvPr>
        </p:nvSpPr>
        <p:spPr>
          <a:xfrm>
            <a:off x="1451579" y="1353787"/>
            <a:ext cx="9603275" cy="499967"/>
          </a:xfrm>
        </p:spPr>
        <p:txBody>
          <a:bodyPr>
            <a:normAutofit fontScale="90000"/>
          </a:bodyPr>
          <a:lstStyle/>
          <a:p>
            <a:r>
              <a:rPr lang="en-US" dirty="0">
                <a:latin typeface="Times New Roman" panose="02020603050405020304" pitchFamily="18" charset="0"/>
                <a:cs typeface="Times New Roman" panose="02020603050405020304" pitchFamily="18" charset="0"/>
              </a:rPr>
              <a:t>ANALYSIS OF cons</a:t>
            </a:r>
          </a:p>
        </p:txBody>
      </p:sp>
      <p:sp>
        <p:nvSpPr>
          <p:cNvPr id="3" name="TextBox 2">
            <a:extLst>
              <a:ext uri="{FF2B5EF4-FFF2-40B4-BE49-F238E27FC236}">
                <a16:creationId xmlns:a16="http://schemas.microsoft.com/office/drawing/2014/main" id="{D71B9793-48DD-F64B-9711-19B8C5D1EEDF}"/>
              </a:ext>
            </a:extLst>
          </p:cNvPr>
          <p:cNvSpPr txBox="1"/>
          <p:nvPr/>
        </p:nvSpPr>
        <p:spPr>
          <a:xfrm>
            <a:off x="1451579" y="1959429"/>
            <a:ext cx="9603275" cy="1754326"/>
          </a:xfrm>
          <a:prstGeom prst="rect">
            <a:avLst/>
          </a:prstGeom>
          <a:noFill/>
        </p:spPr>
        <p:txBody>
          <a:bodyPr wrap="square" rtlCol="0">
            <a:spAutoFit/>
          </a:bodyPr>
          <a:lstStyle/>
          <a:p>
            <a:pPr marL="285750" lvl="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The </a:t>
            </a:r>
            <a:r>
              <a:rPr lang="en-US" altLang="zh-CN" b="1" dirty="0">
                <a:latin typeface="Times New Roman" panose="02020603050405020304" pitchFamily="18" charset="0"/>
                <a:cs typeface="Times New Roman" panose="02020603050405020304" pitchFamily="18" charset="0"/>
              </a:rPr>
              <a:t>hardware</a:t>
            </a:r>
            <a:r>
              <a:rPr lang="en-US" altLang="zh-CN"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condition</a:t>
            </a:r>
            <a:r>
              <a:rPr lang="en-US" altLang="zh-CN" dirty="0">
                <a:latin typeface="Times New Roman" panose="02020603050405020304" pitchFamily="18" charset="0"/>
                <a:cs typeface="Times New Roman" panose="02020603050405020304" pitchFamily="18" charset="0"/>
              </a:rPr>
              <a:t> needs to be considered since the performance of the hardware could directly influence the speed of training and prediction of the model</a:t>
            </a:r>
          </a:p>
          <a:p>
            <a:pPr lvl="0"/>
            <a:endParaRPr lang="zh-CN" altLang="zh-CN" dirty="0">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To train an </a:t>
            </a:r>
            <a:r>
              <a:rPr lang="en-US" altLang="zh-CN" b="1" dirty="0">
                <a:latin typeface="Times New Roman" panose="02020603050405020304" pitchFamily="18" charset="0"/>
                <a:cs typeface="Times New Roman" panose="02020603050405020304" pitchFamily="18" charset="0"/>
              </a:rPr>
              <a:t>instance segmentation model, a </a:t>
            </a:r>
            <a:r>
              <a:rPr lang="en-US" altLang="zh-CN" b="1" dirty="0" err="1">
                <a:latin typeface="Times New Roman" panose="02020603050405020304" pitchFamily="18" charset="0"/>
                <a:cs typeface="Times New Roman" panose="02020603050405020304" pitchFamily="18" charset="0"/>
              </a:rPr>
              <a:t>groundtruth</a:t>
            </a:r>
            <a:r>
              <a:rPr lang="en-US" altLang="zh-CN" b="1" dirty="0">
                <a:latin typeface="Times New Roman" panose="02020603050405020304" pitchFamily="18" charset="0"/>
                <a:cs typeface="Times New Roman" panose="02020603050405020304" pitchFamily="18" charset="0"/>
              </a:rPr>
              <a:t> mask must be supplied for every </a:t>
            </a:r>
            <a:r>
              <a:rPr lang="en-US" altLang="zh-CN" b="1" dirty="0" err="1">
                <a:latin typeface="Times New Roman" panose="02020603050405020304" pitchFamily="18" charset="0"/>
                <a:cs typeface="Times New Roman" panose="02020603050405020304" pitchFamily="18" charset="0"/>
              </a:rPr>
              <a:t>groundtruth</a:t>
            </a:r>
            <a:r>
              <a:rPr lang="en-US" altLang="zh-CN" b="1" dirty="0">
                <a:latin typeface="Times New Roman" panose="02020603050405020304" pitchFamily="18" charset="0"/>
                <a:cs typeface="Times New Roman" panose="02020603050405020304" pitchFamily="18" charset="0"/>
              </a:rPr>
              <a:t> bounding box</a:t>
            </a:r>
            <a:r>
              <a:rPr lang="en-US" altLang="zh-CN" dirty="0">
                <a:latin typeface="Times New Roman" panose="02020603050405020304" pitchFamily="18" charset="0"/>
                <a:cs typeface="Times New Roman" panose="02020603050405020304" pitchFamily="18" charset="0"/>
              </a:rPr>
              <a:t>. Then this supervised machine learning labelling period can be </a:t>
            </a:r>
            <a:r>
              <a:rPr lang="en-US" altLang="zh-CN" b="1" dirty="0">
                <a:latin typeface="Times New Roman" panose="02020603050405020304" pitchFamily="18" charset="0"/>
                <a:cs typeface="Times New Roman" panose="02020603050405020304" pitchFamily="18" charset="0"/>
              </a:rPr>
              <a:t>complex</a:t>
            </a:r>
            <a:r>
              <a:rPr lang="en-US" altLang="zh-CN" dirty="0">
                <a:latin typeface="Times New Roman" panose="02020603050405020304" pitchFamily="18" charset="0"/>
                <a:cs typeface="Times New Roman" panose="02020603050405020304" pitchFamily="18" charset="0"/>
              </a:rPr>
              <a:t> for the users if they want to implement the instance segmentation.</a:t>
            </a:r>
            <a:endParaRPr lang="zh-CN"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54799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CBAC7B-E7A6-4D3E-BE4F-7F8A7B6D3F4E}"/>
              </a:ext>
            </a:extLst>
          </p:cNvPr>
          <p:cNvSpPr>
            <a:spLocks noGrp="1"/>
          </p:cNvSpPr>
          <p:nvPr>
            <p:ph type="title"/>
          </p:nvPr>
        </p:nvSpPr>
        <p:spPr/>
        <p:txBody>
          <a:bodyPr/>
          <a:lstStyle/>
          <a:p>
            <a:r>
              <a:rPr lang="en-US" altLang="zh-CN" dirty="0"/>
              <a:t>General model</a:t>
            </a:r>
            <a:endParaRPr lang="zh-CN" altLang="en-US" dirty="0"/>
          </a:p>
        </p:txBody>
      </p:sp>
      <p:sp>
        <p:nvSpPr>
          <p:cNvPr id="3" name="矩形 2">
            <a:extLst>
              <a:ext uri="{FF2B5EF4-FFF2-40B4-BE49-F238E27FC236}">
                <a16:creationId xmlns:a16="http://schemas.microsoft.com/office/drawing/2014/main" id="{26EB8517-0DDA-42CA-B5E0-F15F109FB3E5}"/>
              </a:ext>
            </a:extLst>
          </p:cNvPr>
          <p:cNvSpPr/>
          <p:nvPr/>
        </p:nvSpPr>
        <p:spPr>
          <a:xfrm>
            <a:off x="1451579" y="2136339"/>
            <a:ext cx="8648766" cy="3139321"/>
          </a:xfrm>
          <a:prstGeom prst="rect">
            <a:avLst/>
          </a:prstGeom>
        </p:spPr>
        <p:txBody>
          <a:bodyPr wrap="square">
            <a:spAutoFit/>
          </a:bodyPr>
          <a:lstStyle/>
          <a:p>
            <a:r>
              <a:rPr lang="en-US" altLang="zh-CN" b="1" dirty="0">
                <a:latin typeface="Times New Roman" panose="02020603050405020304" pitchFamily="18" charset="0"/>
                <a:cs typeface="Times New Roman" panose="02020603050405020304" pitchFamily="18" charset="0"/>
              </a:rPr>
              <a:t>Detection</a:t>
            </a:r>
            <a:r>
              <a:rPr lang="en-US" altLang="zh-CN" dirty="0">
                <a:latin typeface="Times New Roman" panose="02020603050405020304" pitchFamily="18" charset="0"/>
                <a:cs typeface="Times New Roman" panose="02020603050405020304" pitchFamily="18" charset="0"/>
              </a:rPr>
              <a:t>: Model interface for users to easily implement their own model</a:t>
            </a:r>
          </a:p>
          <a:p>
            <a:endParaRPr lang="en-US" altLang="zh-CN"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Preprocess</a:t>
            </a:r>
            <a:r>
              <a:rPr lang="en-US" altLang="zh-CN" dirty="0">
                <a:latin typeface="Times New Roman" panose="02020603050405020304" pitchFamily="18" charset="0"/>
                <a:cs typeface="Times New Roman" panose="02020603050405020304" pitchFamily="18" charset="0"/>
              </a:rPr>
              <a:t>: shift the images before using as input in the detector </a:t>
            </a:r>
          </a:p>
          <a:p>
            <a:endParaRPr lang="en-US" altLang="zh-CN"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Predict</a:t>
            </a:r>
            <a:r>
              <a:rPr lang="en-US" altLang="zh-CN" dirty="0">
                <a:latin typeface="Times New Roman" panose="02020603050405020304" pitchFamily="18" charset="0"/>
                <a:cs typeface="Times New Roman" panose="02020603050405020304" pitchFamily="18" charset="0"/>
              </a:rPr>
              <a:t>: Produce “raw” prediction tensors which can be passed to further functions</a:t>
            </a:r>
          </a:p>
          <a:p>
            <a:endParaRPr lang="en-US" altLang="zh-CN"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Postprocess</a:t>
            </a:r>
            <a:r>
              <a:rPr lang="en-US" altLang="zh-CN" dirty="0">
                <a:latin typeface="Times New Roman" panose="02020603050405020304" pitchFamily="18" charset="0"/>
                <a:cs typeface="Times New Roman" panose="02020603050405020304" pitchFamily="18" charset="0"/>
              </a:rPr>
              <a:t>: Convert predicted output into final detections</a:t>
            </a:r>
          </a:p>
          <a:p>
            <a:endParaRPr lang="en-US" altLang="zh-CN"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Loss</a:t>
            </a:r>
            <a:r>
              <a:rPr lang="en-US" altLang="zh-CN" dirty="0">
                <a:latin typeface="Times New Roman" panose="02020603050405020304" pitchFamily="18" charset="0"/>
                <a:cs typeface="Times New Roman" panose="02020603050405020304" pitchFamily="18" charset="0"/>
              </a:rPr>
              <a:t>: Based on the </a:t>
            </a:r>
            <a:r>
              <a:rPr lang="en-US" altLang="zh-CN" dirty="0" err="1">
                <a:latin typeface="Times New Roman" panose="02020603050405020304" pitchFamily="18" charset="0"/>
                <a:cs typeface="Times New Roman" panose="02020603050405020304" pitchFamily="18" charset="0"/>
              </a:rPr>
              <a:t>groundtruth</a:t>
            </a:r>
            <a:r>
              <a:rPr lang="en-US" altLang="zh-CN" dirty="0">
                <a:latin typeface="Times New Roman" panose="02020603050405020304" pitchFamily="18" charset="0"/>
                <a:cs typeface="Times New Roman" panose="02020603050405020304" pitchFamily="18" charset="0"/>
              </a:rPr>
              <a:t> to compute the loss</a:t>
            </a:r>
          </a:p>
          <a:p>
            <a:endParaRPr lang="en-US" altLang="zh-CN" dirty="0">
              <a:latin typeface="Times New Roman" panose="02020603050405020304" pitchFamily="18" charset="0"/>
              <a:cs typeface="Times New Roman" panose="02020603050405020304" pitchFamily="18" charset="0"/>
            </a:endParaRPr>
          </a:p>
          <a:p>
            <a:r>
              <a:rPr lang="en-US" altLang="zh-CN" b="1" dirty="0">
                <a:latin typeface="Times New Roman" panose="02020603050405020304" pitchFamily="18" charset="0"/>
                <a:cs typeface="Times New Roman" panose="02020603050405020304" pitchFamily="18" charset="0"/>
              </a:rPr>
              <a:t>Restore</a:t>
            </a:r>
            <a:r>
              <a:rPr lang="en-US" altLang="zh-CN" dirty="0">
                <a:latin typeface="Times New Roman" panose="02020603050405020304" pitchFamily="18" charset="0"/>
                <a:cs typeface="Times New Roman" panose="02020603050405020304" pitchFamily="18" charset="0"/>
              </a:rPr>
              <a:t>: Load a checkpoint into the TensorFlow graph </a:t>
            </a:r>
          </a:p>
        </p:txBody>
      </p:sp>
    </p:spTree>
    <p:extLst>
      <p:ext uri="{BB962C8B-B14F-4D97-AF65-F5344CB8AC3E}">
        <p14:creationId xmlns:p14="http://schemas.microsoft.com/office/powerpoint/2010/main" val="3729476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606A5-FDF2-D548-93DA-9798A41DFB3F}"/>
              </a:ext>
            </a:extLst>
          </p:cNvPr>
          <p:cNvSpPr>
            <a:spLocks noGrp="1"/>
          </p:cNvSpPr>
          <p:nvPr>
            <p:ph type="title"/>
          </p:nvPr>
        </p:nvSpPr>
        <p:spPr/>
        <p:txBody>
          <a:bodyPr/>
          <a:lstStyle/>
          <a:p>
            <a:r>
              <a:rPr lang="en-US" dirty="0"/>
              <a:t>Model: mask-</a:t>
            </a:r>
            <a:r>
              <a:rPr lang="en-US" dirty="0" err="1"/>
              <a:t>rcnn</a:t>
            </a:r>
            <a:endParaRPr lang="en-US" dirty="0"/>
          </a:p>
        </p:txBody>
      </p:sp>
      <p:sp>
        <p:nvSpPr>
          <p:cNvPr id="3" name="TextBox 2">
            <a:extLst>
              <a:ext uri="{FF2B5EF4-FFF2-40B4-BE49-F238E27FC236}">
                <a16:creationId xmlns:a16="http://schemas.microsoft.com/office/drawing/2014/main" id="{EAE4F84C-E6B7-CE42-AC7D-E25D6B24763E}"/>
              </a:ext>
            </a:extLst>
          </p:cNvPr>
          <p:cNvSpPr txBox="1"/>
          <p:nvPr/>
        </p:nvSpPr>
        <p:spPr>
          <a:xfrm>
            <a:off x="1451580" y="2054430"/>
            <a:ext cx="9461844" cy="1754326"/>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Mask R-CNN can be implemented on Python 3 and TensorFlow. The model generates bounding boxes and segmentation masks for each instance of an object in the image.</a:t>
            </a:r>
          </a:p>
          <a:p>
            <a:endParaRPr lang="en-US"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Mask-RCNN extends Faster-RCNN via adding a branch for inferring segmentation masks on each Region of  Interest(ROI), in parallel with the existing branch for classification and bounding box regression</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52487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4C73D-D2A6-0946-B5F6-6BC68A1355A3}"/>
              </a:ext>
            </a:extLst>
          </p:cNvPr>
          <p:cNvSpPr>
            <a:spLocks noGrp="1"/>
          </p:cNvSpPr>
          <p:nvPr>
            <p:ph type="title"/>
          </p:nvPr>
        </p:nvSpPr>
        <p:spPr>
          <a:xfrm>
            <a:off x="1451579" y="1425039"/>
            <a:ext cx="9603275" cy="428715"/>
          </a:xfrm>
        </p:spPr>
        <p:txBody>
          <a:bodyPr>
            <a:normAutofit fontScale="90000"/>
          </a:bodyPr>
          <a:lstStyle/>
          <a:p>
            <a:r>
              <a:rPr lang="en-US" dirty="0">
                <a:latin typeface="Times New Roman" panose="02020603050405020304" pitchFamily="18" charset="0"/>
                <a:cs typeface="Times New Roman" panose="02020603050405020304" pitchFamily="18" charset="0"/>
              </a:rPr>
              <a:t>Architecture</a:t>
            </a:r>
          </a:p>
        </p:txBody>
      </p:sp>
      <p:pic>
        <p:nvPicPr>
          <p:cNvPr id="4" name="Picture 3">
            <a:extLst>
              <a:ext uri="{FF2B5EF4-FFF2-40B4-BE49-F238E27FC236}">
                <a16:creationId xmlns:a16="http://schemas.microsoft.com/office/drawing/2014/main" id="{8DE9E02F-7ACB-AE4E-B2EF-23D36F98C79A}"/>
              </a:ext>
            </a:extLst>
          </p:cNvPr>
          <p:cNvPicPr>
            <a:picLocks noChangeAspect="1"/>
          </p:cNvPicPr>
          <p:nvPr/>
        </p:nvPicPr>
        <p:blipFill>
          <a:blip r:embed="rId2"/>
          <a:stretch>
            <a:fillRect/>
          </a:stretch>
        </p:blipFill>
        <p:spPr>
          <a:xfrm>
            <a:off x="1451578" y="2147708"/>
            <a:ext cx="9603275" cy="2931682"/>
          </a:xfrm>
          <a:prstGeom prst="rect">
            <a:avLst/>
          </a:prstGeom>
        </p:spPr>
      </p:pic>
    </p:spTree>
    <p:extLst>
      <p:ext uri="{BB962C8B-B14F-4D97-AF65-F5344CB8AC3E}">
        <p14:creationId xmlns:p14="http://schemas.microsoft.com/office/powerpoint/2010/main" val="547683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099DE-299A-454C-95E4-235376F82F1D}"/>
              </a:ext>
            </a:extLst>
          </p:cNvPr>
          <p:cNvSpPr>
            <a:spLocks noGrp="1"/>
          </p:cNvSpPr>
          <p:nvPr>
            <p:ph type="title"/>
          </p:nvPr>
        </p:nvSpPr>
        <p:spPr>
          <a:xfrm>
            <a:off x="1451579" y="1405467"/>
            <a:ext cx="9603275" cy="448287"/>
          </a:xfrm>
        </p:spPr>
        <p:txBody>
          <a:bodyPr>
            <a:normAutofit fontScale="90000"/>
          </a:bodyPr>
          <a:lstStyle/>
          <a:p>
            <a:r>
              <a:rPr lang="en-US" dirty="0">
                <a:latin typeface="Times New Roman" panose="02020603050405020304" pitchFamily="18" charset="0"/>
                <a:cs typeface="Times New Roman" panose="02020603050405020304" pitchFamily="18" charset="0"/>
              </a:rPr>
              <a:t>Results</a:t>
            </a:r>
          </a:p>
        </p:txBody>
      </p:sp>
      <p:pic>
        <p:nvPicPr>
          <p:cNvPr id="3" name="Picture 2">
            <a:extLst>
              <a:ext uri="{FF2B5EF4-FFF2-40B4-BE49-F238E27FC236}">
                <a16:creationId xmlns:a16="http://schemas.microsoft.com/office/drawing/2014/main" id="{E6A3FB2E-EC22-4249-9DFE-59941CD86191}"/>
              </a:ext>
            </a:extLst>
          </p:cNvPr>
          <p:cNvPicPr>
            <a:picLocks noChangeAspect="1"/>
          </p:cNvPicPr>
          <p:nvPr/>
        </p:nvPicPr>
        <p:blipFill>
          <a:blip r:embed="rId2"/>
          <a:stretch>
            <a:fillRect/>
          </a:stretch>
        </p:blipFill>
        <p:spPr>
          <a:xfrm>
            <a:off x="6918887" y="2159866"/>
            <a:ext cx="4135967" cy="3050971"/>
          </a:xfrm>
          <a:prstGeom prst="rect">
            <a:avLst/>
          </a:prstGeom>
        </p:spPr>
      </p:pic>
      <p:pic>
        <p:nvPicPr>
          <p:cNvPr id="4" name="Picture 3">
            <a:extLst>
              <a:ext uri="{FF2B5EF4-FFF2-40B4-BE49-F238E27FC236}">
                <a16:creationId xmlns:a16="http://schemas.microsoft.com/office/drawing/2014/main" id="{A6628527-2CBA-414B-AC24-1ED25D8187CC}"/>
              </a:ext>
            </a:extLst>
          </p:cNvPr>
          <p:cNvPicPr>
            <a:picLocks noChangeAspect="1"/>
          </p:cNvPicPr>
          <p:nvPr/>
        </p:nvPicPr>
        <p:blipFill>
          <a:blip r:embed="rId3"/>
          <a:stretch>
            <a:fillRect/>
          </a:stretch>
        </p:blipFill>
        <p:spPr>
          <a:xfrm>
            <a:off x="1451579" y="2159867"/>
            <a:ext cx="4204154" cy="3050971"/>
          </a:xfrm>
          <a:prstGeom prst="rect">
            <a:avLst/>
          </a:prstGeom>
        </p:spPr>
      </p:pic>
      <p:sp>
        <p:nvSpPr>
          <p:cNvPr id="5" name="TextBox 4">
            <a:extLst>
              <a:ext uri="{FF2B5EF4-FFF2-40B4-BE49-F238E27FC236}">
                <a16:creationId xmlns:a16="http://schemas.microsoft.com/office/drawing/2014/main" id="{C6BB2ADE-946C-F644-9EAC-A7351F3D8E29}"/>
              </a:ext>
            </a:extLst>
          </p:cNvPr>
          <p:cNvSpPr txBox="1"/>
          <p:nvPr/>
        </p:nvSpPr>
        <p:spPr>
          <a:xfrm>
            <a:off x="3018949" y="5483082"/>
            <a:ext cx="6468534" cy="369332"/>
          </a:xfrm>
          <a:prstGeom prst="rect">
            <a:avLst/>
          </a:prstGeom>
          <a:noFill/>
        </p:spPr>
        <p:txBody>
          <a:bodyPr wrap="square" rtlCol="0">
            <a:spAutoFit/>
          </a:bodyPr>
          <a:lstStyle/>
          <a:p>
            <a:r>
              <a:rPr lang="en-US" dirty="0"/>
              <a:t>Use Mask-RCNN model and generate with bounding box and mask</a:t>
            </a:r>
          </a:p>
        </p:txBody>
      </p:sp>
    </p:spTree>
    <p:extLst>
      <p:ext uri="{BB962C8B-B14F-4D97-AF65-F5344CB8AC3E}">
        <p14:creationId xmlns:p14="http://schemas.microsoft.com/office/powerpoint/2010/main" val="1508553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099DE-299A-454C-95E4-235376F82F1D}"/>
              </a:ext>
            </a:extLst>
          </p:cNvPr>
          <p:cNvSpPr>
            <a:spLocks noGrp="1"/>
          </p:cNvSpPr>
          <p:nvPr>
            <p:ph type="title"/>
          </p:nvPr>
        </p:nvSpPr>
        <p:spPr>
          <a:xfrm>
            <a:off x="1451579" y="1405467"/>
            <a:ext cx="9603275" cy="448287"/>
          </a:xfrm>
        </p:spPr>
        <p:txBody>
          <a:bodyPr>
            <a:normAutofit fontScale="90000"/>
          </a:bodyPr>
          <a:lstStyle/>
          <a:p>
            <a:r>
              <a:rPr lang="en-US" dirty="0">
                <a:latin typeface="Times New Roman" panose="02020603050405020304" pitchFamily="18" charset="0"/>
                <a:cs typeface="Times New Roman" panose="02020603050405020304" pitchFamily="18" charset="0"/>
              </a:rPr>
              <a:t>Results</a:t>
            </a:r>
          </a:p>
        </p:txBody>
      </p:sp>
      <p:sp>
        <p:nvSpPr>
          <p:cNvPr id="5" name="TextBox 4">
            <a:extLst>
              <a:ext uri="{FF2B5EF4-FFF2-40B4-BE49-F238E27FC236}">
                <a16:creationId xmlns:a16="http://schemas.microsoft.com/office/drawing/2014/main" id="{C6BB2ADE-946C-F644-9EAC-A7351F3D8E29}"/>
              </a:ext>
            </a:extLst>
          </p:cNvPr>
          <p:cNvSpPr txBox="1"/>
          <p:nvPr/>
        </p:nvSpPr>
        <p:spPr>
          <a:xfrm>
            <a:off x="3018949" y="5483082"/>
            <a:ext cx="6468534" cy="369332"/>
          </a:xfrm>
          <a:prstGeom prst="rect">
            <a:avLst/>
          </a:prstGeom>
          <a:noFill/>
        </p:spPr>
        <p:txBody>
          <a:bodyPr wrap="square" rtlCol="0">
            <a:spAutoFit/>
          </a:bodyPr>
          <a:lstStyle/>
          <a:p>
            <a:r>
              <a:rPr lang="en-US" dirty="0"/>
              <a:t>Use Mask-RCNN model and generate with bounding box and mask</a:t>
            </a:r>
          </a:p>
        </p:txBody>
      </p:sp>
      <p:pic>
        <p:nvPicPr>
          <p:cNvPr id="6" name="图片 5">
            <a:extLst>
              <a:ext uri="{FF2B5EF4-FFF2-40B4-BE49-F238E27FC236}">
                <a16:creationId xmlns:a16="http://schemas.microsoft.com/office/drawing/2014/main" id="{81AA50F6-23C4-4A85-AB48-9A831D5C14E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87719" y="2034840"/>
            <a:ext cx="4056735" cy="2969407"/>
          </a:xfrm>
          <a:prstGeom prst="rect">
            <a:avLst/>
          </a:prstGeom>
          <a:noFill/>
          <a:ln>
            <a:noFill/>
          </a:ln>
        </p:spPr>
      </p:pic>
      <p:pic>
        <p:nvPicPr>
          <p:cNvPr id="7" name="图片 6" descr="Instance Segmentation Sample">
            <a:extLst>
              <a:ext uri="{FF2B5EF4-FFF2-40B4-BE49-F238E27FC236}">
                <a16:creationId xmlns:a16="http://schemas.microsoft.com/office/drawing/2014/main" id="{FC274E3C-5097-4402-8DF9-FC9A59B64C03}"/>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47548" y="2261459"/>
            <a:ext cx="3674747" cy="2491117"/>
          </a:xfrm>
          <a:prstGeom prst="rect">
            <a:avLst/>
          </a:prstGeom>
          <a:noFill/>
          <a:ln>
            <a:noFill/>
          </a:ln>
        </p:spPr>
      </p:pic>
    </p:spTree>
    <p:extLst>
      <p:ext uri="{BB962C8B-B14F-4D97-AF65-F5344CB8AC3E}">
        <p14:creationId xmlns:p14="http://schemas.microsoft.com/office/powerpoint/2010/main" val="1237993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099DE-299A-454C-95E4-235376F82F1D}"/>
              </a:ext>
            </a:extLst>
          </p:cNvPr>
          <p:cNvSpPr>
            <a:spLocks noGrp="1"/>
          </p:cNvSpPr>
          <p:nvPr>
            <p:ph type="title"/>
          </p:nvPr>
        </p:nvSpPr>
        <p:spPr>
          <a:xfrm>
            <a:off x="1451579" y="1405467"/>
            <a:ext cx="9603275" cy="448287"/>
          </a:xfrm>
        </p:spPr>
        <p:txBody>
          <a:bodyPr>
            <a:normAutofit fontScale="90000"/>
          </a:bodyPr>
          <a:lstStyle/>
          <a:p>
            <a:r>
              <a:rPr lang="en-US" dirty="0">
                <a:latin typeface="Times New Roman" panose="02020603050405020304" pitchFamily="18" charset="0"/>
                <a:cs typeface="Times New Roman" panose="02020603050405020304" pitchFamily="18" charset="0"/>
              </a:rPr>
              <a:t>Results</a:t>
            </a:r>
          </a:p>
        </p:txBody>
      </p:sp>
      <p:sp>
        <p:nvSpPr>
          <p:cNvPr id="5" name="TextBox 4">
            <a:extLst>
              <a:ext uri="{FF2B5EF4-FFF2-40B4-BE49-F238E27FC236}">
                <a16:creationId xmlns:a16="http://schemas.microsoft.com/office/drawing/2014/main" id="{C6BB2ADE-946C-F644-9EAC-A7351F3D8E29}"/>
              </a:ext>
            </a:extLst>
          </p:cNvPr>
          <p:cNvSpPr txBox="1"/>
          <p:nvPr/>
        </p:nvSpPr>
        <p:spPr>
          <a:xfrm>
            <a:off x="3018949" y="5483082"/>
            <a:ext cx="6468534" cy="369332"/>
          </a:xfrm>
          <a:prstGeom prst="rect">
            <a:avLst/>
          </a:prstGeom>
          <a:noFill/>
        </p:spPr>
        <p:txBody>
          <a:bodyPr wrap="square" rtlCol="0">
            <a:spAutoFit/>
          </a:bodyPr>
          <a:lstStyle/>
          <a:p>
            <a:r>
              <a:rPr lang="en-US" dirty="0"/>
              <a:t>Use Mask-RCNN model and generate with bounding box and mask</a:t>
            </a:r>
          </a:p>
        </p:txBody>
      </p:sp>
      <p:pic>
        <p:nvPicPr>
          <p:cNvPr id="8" name="图片 7">
            <a:extLst>
              <a:ext uri="{FF2B5EF4-FFF2-40B4-BE49-F238E27FC236}">
                <a16:creationId xmlns:a16="http://schemas.microsoft.com/office/drawing/2014/main" id="{D625ED3D-5E9D-4418-A4C8-1B06EA0DE007}"/>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37982" y="2275132"/>
            <a:ext cx="3783151" cy="2665981"/>
          </a:xfrm>
          <a:prstGeom prst="rect">
            <a:avLst/>
          </a:prstGeom>
          <a:noFill/>
          <a:ln>
            <a:noFill/>
          </a:ln>
        </p:spPr>
      </p:pic>
      <p:pic>
        <p:nvPicPr>
          <p:cNvPr id="9" name="图片 8">
            <a:extLst>
              <a:ext uri="{FF2B5EF4-FFF2-40B4-BE49-F238E27FC236}">
                <a16:creationId xmlns:a16="http://schemas.microsoft.com/office/drawing/2014/main" id="{A1987228-48BE-4FC4-9523-E18F74D4CD90}"/>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33563" y="2275133"/>
            <a:ext cx="3920455" cy="2665981"/>
          </a:xfrm>
          <a:prstGeom prst="rect">
            <a:avLst/>
          </a:prstGeom>
          <a:noFill/>
          <a:ln>
            <a:noFill/>
          </a:ln>
        </p:spPr>
      </p:pic>
    </p:spTree>
    <p:extLst>
      <p:ext uri="{BB962C8B-B14F-4D97-AF65-F5344CB8AC3E}">
        <p14:creationId xmlns:p14="http://schemas.microsoft.com/office/powerpoint/2010/main" val="29714883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36BFB-1CE6-7743-81EA-3FF367383A4B}"/>
              </a:ext>
            </a:extLst>
          </p:cNvPr>
          <p:cNvSpPr>
            <a:spLocks noGrp="1"/>
          </p:cNvSpPr>
          <p:nvPr>
            <p:ph type="title"/>
          </p:nvPr>
        </p:nvSpPr>
        <p:spPr>
          <a:xfrm>
            <a:off x="1451577" y="972574"/>
            <a:ext cx="9603275" cy="440590"/>
          </a:xfrm>
        </p:spPr>
        <p:txBody>
          <a:bodyPr>
            <a:normAutofit fontScale="90000"/>
          </a:bodyPr>
          <a:lstStyle/>
          <a:p>
            <a:r>
              <a:rPr lang="en-US" dirty="0">
                <a:latin typeface="+mn-lt"/>
                <a:cs typeface="Times New Roman" panose="02020603050405020304" pitchFamily="18" charset="0"/>
              </a:rPr>
              <a:t>Model: YOLO </a:t>
            </a:r>
            <a:r>
              <a:rPr lang="en-US" dirty="0" err="1">
                <a:latin typeface="+mn-lt"/>
                <a:cs typeface="Times New Roman" panose="02020603050405020304" pitchFamily="18" charset="0"/>
              </a:rPr>
              <a:t>Tensorflow</a:t>
            </a:r>
            <a:r>
              <a:rPr lang="en-US" dirty="0">
                <a:latin typeface="+mn-lt"/>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B058D43-71D8-B74B-9313-4911BB4C84FA}"/>
              </a:ext>
            </a:extLst>
          </p:cNvPr>
          <p:cNvSpPr txBox="1"/>
          <p:nvPr/>
        </p:nvSpPr>
        <p:spPr>
          <a:xfrm>
            <a:off x="1451578" y="2196935"/>
            <a:ext cx="9603275" cy="1015663"/>
          </a:xfrm>
          <a:prstGeom prst="rect">
            <a:avLst/>
          </a:prstGeom>
          <a:noFill/>
        </p:spPr>
        <p:txBody>
          <a:bodyPr wrap="square" rtlCol="0">
            <a:spAutoFit/>
          </a:bodyPr>
          <a:lstStyle/>
          <a:p>
            <a:r>
              <a:rPr lang="en-US" altLang="zh-CN" dirty="0"/>
              <a:t>TensorFlow implementation of YOLO: Real-Time Object Detection, with training and an actual support for real-time running on mobile devices</a:t>
            </a:r>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728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5044AB-5EBA-4A0F-AB8E-406906C323B3}"/>
              </a:ext>
            </a:extLst>
          </p:cNvPr>
          <p:cNvSpPr>
            <a:spLocks noGrp="1"/>
          </p:cNvSpPr>
          <p:nvPr>
            <p:ph type="title"/>
          </p:nvPr>
        </p:nvSpPr>
        <p:spPr/>
        <p:txBody>
          <a:bodyPr/>
          <a:lstStyle/>
          <a:p>
            <a:r>
              <a:rPr lang="en-US" altLang="zh-CN" dirty="0"/>
              <a:t>Machine learning introduction</a:t>
            </a:r>
            <a:endParaRPr lang="zh-CN" altLang="en-US" dirty="0"/>
          </a:p>
        </p:txBody>
      </p:sp>
      <p:sp>
        <p:nvSpPr>
          <p:cNvPr id="3" name="内容占位符 2">
            <a:extLst>
              <a:ext uri="{FF2B5EF4-FFF2-40B4-BE49-F238E27FC236}">
                <a16:creationId xmlns:a16="http://schemas.microsoft.com/office/drawing/2014/main" id="{2F72603D-868C-461A-B9A3-0413580DB3B8}"/>
              </a:ext>
            </a:extLst>
          </p:cNvPr>
          <p:cNvSpPr>
            <a:spLocks noGrp="1"/>
          </p:cNvSpPr>
          <p:nvPr>
            <p:ph idx="1"/>
          </p:nvPr>
        </p:nvSpPr>
        <p:spPr/>
        <p:txBody>
          <a:bodyPr>
            <a:normAutofit lnSpcReduction="10000"/>
          </a:bodyPr>
          <a:lstStyle/>
          <a:p>
            <a:r>
              <a:rPr lang="en-US" altLang="zh-CN" dirty="0">
                <a:latin typeface="Times New Roman" panose="02020603050405020304" pitchFamily="18" charset="0"/>
                <a:cs typeface="Times New Roman" panose="02020603050405020304" pitchFamily="18" charset="0"/>
              </a:rPr>
              <a:t>Machine learning is the art of using data to predict the outcome of future data. It is widespread in today’s technology including predictive text, facial recognition, fraud alert and shopping recommendations.</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There are multiple types of machine learning tools such as Business Rule Management Systems (BRMS), Neural Networks, Deep Learning, Data Mining, Case-Based Reasoning (CBR), and Genetic Algorithms. These tools can be used in conjunction with each other to help hone in on features and model parameters.</a:t>
            </a:r>
            <a:br>
              <a:rPr lang="en-US" altLang="zh-CN" dirty="0"/>
            </a:br>
            <a:endParaRPr lang="zh-CN" altLang="en-US" dirty="0"/>
          </a:p>
        </p:txBody>
      </p:sp>
    </p:spTree>
    <p:extLst>
      <p:ext uri="{BB962C8B-B14F-4D97-AF65-F5344CB8AC3E}">
        <p14:creationId xmlns:p14="http://schemas.microsoft.com/office/powerpoint/2010/main" val="1949830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099DE-299A-454C-95E4-235376F82F1D}"/>
              </a:ext>
            </a:extLst>
          </p:cNvPr>
          <p:cNvSpPr>
            <a:spLocks noGrp="1"/>
          </p:cNvSpPr>
          <p:nvPr>
            <p:ph type="title"/>
          </p:nvPr>
        </p:nvSpPr>
        <p:spPr>
          <a:xfrm>
            <a:off x="1451579" y="1405467"/>
            <a:ext cx="9603275" cy="448287"/>
          </a:xfrm>
        </p:spPr>
        <p:txBody>
          <a:bodyPr>
            <a:normAutofit fontScale="90000"/>
          </a:bodyPr>
          <a:lstStyle/>
          <a:p>
            <a:r>
              <a:rPr lang="en-US" dirty="0">
                <a:latin typeface="Times New Roman" panose="02020603050405020304" pitchFamily="18" charset="0"/>
                <a:cs typeface="Times New Roman" panose="02020603050405020304" pitchFamily="18" charset="0"/>
              </a:rPr>
              <a:t>Results</a:t>
            </a:r>
          </a:p>
        </p:txBody>
      </p:sp>
      <p:sp>
        <p:nvSpPr>
          <p:cNvPr id="5" name="TextBox 4">
            <a:extLst>
              <a:ext uri="{FF2B5EF4-FFF2-40B4-BE49-F238E27FC236}">
                <a16:creationId xmlns:a16="http://schemas.microsoft.com/office/drawing/2014/main" id="{C6BB2ADE-946C-F644-9EAC-A7351F3D8E29}"/>
              </a:ext>
            </a:extLst>
          </p:cNvPr>
          <p:cNvSpPr txBox="1"/>
          <p:nvPr/>
        </p:nvSpPr>
        <p:spPr>
          <a:xfrm>
            <a:off x="3018949" y="5483082"/>
            <a:ext cx="6468534" cy="369332"/>
          </a:xfrm>
          <a:prstGeom prst="rect">
            <a:avLst/>
          </a:prstGeom>
          <a:noFill/>
        </p:spPr>
        <p:txBody>
          <a:bodyPr wrap="square" rtlCol="0">
            <a:spAutoFit/>
          </a:bodyPr>
          <a:lstStyle/>
          <a:p>
            <a:r>
              <a:rPr lang="en-US" dirty="0"/>
              <a:t>Use YOLO </a:t>
            </a:r>
            <a:r>
              <a:rPr lang="en-US" dirty="0" err="1"/>
              <a:t>Tensorflow</a:t>
            </a:r>
            <a:r>
              <a:rPr lang="en-US" dirty="0"/>
              <a:t> ++ </a:t>
            </a:r>
          </a:p>
        </p:txBody>
      </p:sp>
      <p:pic>
        <p:nvPicPr>
          <p:cNvPr id="8" name="图片 7">
            <a:extLst>
              <a:ext uri="{FF2B5EF4-FFF2-40B4-BE49-F238E27FC236}">
                <a16:creationId xmlns:a16="http://schemas.microsoft.com/office/drawing/2014/main" id="{DCB0F337-C58D-4968-82FD-BF0328104A6C}"/>
              </a:ext>
            </a:extLst>
          </p:cNvPr>
          <p:cNvPicPr/>
          <p:nvPr/>
        </p:nvPicPr>
        <p:blipFill>
          <a:blip r:embed="rId2"/>
          <a:stretch>
            <a:fillRect/>
          </a:stretch>
        </p:blipFill>
        <p:spPr>
          <a:xfrm>
            <a:off x="1451578" y="2229848"/>
            <a:ext cx="4051599" cy="2592936"/>
          </a:xfrm>
          <a:prstGeom prst="rect">
            <a:avLst/>
          </a:prstGeom>
        </p:spPr>
      </p:pic>
      <p:pic>
        <p:nvPicPr>
          <p:cNvPr id="9" name="图片 8">
            <a:extLst>
              <a:ext uri="{FF2B5EF4-FFF2-40B4-BE49-F238E27FC236}">
                <a16:creationId xmlns:a16="http://schemas.microsoft.com/office/drawing/2014/main" id="{A95B247F-2090-4510-94BE-AB8E40C67B21}"/>
              </a:ext>
            </a:extLst>
          </p:cNvPr>
          <p:cNvPicPr/>
          <p:nvPr/>
        </p:nvPicPr>
        <p:blipFill>
          <a:blip r:embed="rId3"/>
          <a:stretch>
            <a:fillRect/>
          </a:stretch>
        </p:blipFill>
        <p:spPr>
          <a:xfrm>
            <a:off x="6174013" y="2229848"/>
            <a:ext cx="4566408" cy="2592936"/>
          </a:xfrm>
          <a:prstGeom prst="rect">
            <a:avLst/>
          </a:prstGeom>
        </p:spPr>
      </p:pic>
    </p:spTree>
    <p:extLst>
      <p:ext uri="{BB962C8B-B14F-4D97-AF65-F5344CB8AC3E}">
        <p14:creationId xmlns:p14="http://schemas.microsoft.com/office/powerpoint/2010/main" val="39844751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36BFB-1CE6-7743-81EA-3FF367383A4B}"/>
              </a:ext>
            </a:extLst>
          </p:cNvPr>
          <p:cNvSpPr>
            <a:spLocks noGrp="1"/>
          </p:cNvSpPr>
          <p:nvPr>
            <p:ph type="title"/>
          </p:nvPr>
        </p:nvSpPr>
        <p:spPr>
          <a:xfrm>
            <a:off x="1451579" y="1413164"/>
            <a:ext cx="9603275" cy="440590"/>
          </a:xfrm>
        </p:spPr>
        <p:txBody>
          <a:bodyPr>
            <a:normAutofit fontScale="90000"/>
          </a:bodyPr>
          <a:lstStyle/>
          <a:p>
            <a:r>
              <a:rPr lang="en-US" dirty="0">
                <a:latin typeface="Times New Roman" panose="02020603050405020304" pitchFamily="18" charset="0"/>
                <a:cs typeface="Times New Roman" panose="02020603050405020304" pitchFamily="18" charset="0"/>
              </a:rPr>
              <a:t>Recommendation</a:t>
            </a:r>
          </a:p>
        </p:txBody>
      </p:sp>
      <p:sp>
        <p:nvSpPr>
          <p:cNvPr id="3" name="TextBox 2">
            <a:extLst>
              <a:ext uri="{FF2B5EF4-FFF2-40B4-BE49-F238E27FC236}">
                <a16:creationId xmlns:a16="http://schemas.microsoft.com/office/drawing/2014/main" id="{EB058D43-71D8-B74B-9313-4911BB4C84FA}"/>
              </a:ext>
            </a:extLst>
          </p:cNvPr>
          <p:cNvSpPr txBox="1"/>
          <p:nvPr/>
        </p:nvSpPr>
        <p:spPr>
          <a:xfrm>
            <a:off x="1451578" y="2196935"/>
            <a:ext cx="9603275" cy="2585323"/>
          </a:xfrm>
          <a:prstGeom prst="rect">
            <a:avLst/>
          </a:prstGeom>
          <a:noFill/>
        </p:spPr>
        <p:txBody>
          <a:bodyPr wrap="square" rtlCol="0">
            <a:spAutoFit/>
          </a:bodyPr>
          <a:lstStyle/>
          <a:p>
            <a:r>
              <a:rPr lang="en-US" altLang="zh-CN" dirty="0"/>
              <a:t>Learn the related algorithms before using the model or establish own models</a:t>
            </a:r>
          </a:p>
          <a:p>
            <a:endParaRPr lang="en-US" altLang="zh-CN" dirty="0"/>
          </a:p>
          <a:p>
            <a:r>
              <a:rPr lang="en-US" altLang="zh-CN" dirty="0"/>
              <a:t>Make sure to understand the pros and cons foe each model</a:t>
            </a:r>
          </a:p>
          <a:p>
            <a:endParaRPr lang="en-US" altLang="zh-CN" dirty="0"/>
          </a:p>
          <a:p>
            <a:r>
              <a:rPr lang="en-US" altLang="zh-CN" dirty="0"/>
              <a:t>Make sure to learn how to use each function and parameters properly</a:t>
            </a:r>
          </a:p>
          <a:p>
            <a:endParaRPr lang="en-US" altLang="zh-CN" dirty="0"/>
          </a:p>
          <a:p>
            <a:r>
              <a:rPr lang="en-US" altLang="zh-CN" dirty="0"/>
              <a:t>Choose the data set which is closer to the current situation in the training</a:t>
            </a:r>
          </a:p>
          <a:p>
            <a:endParaRPr lang="en-US" altLang="zh-CN" dirty="0"/>
          </a:p>
          <a:p>
            <a:r>
              <a:rPr lang="en-US" altLang="zh-CN" dirty="0"/>
              <a:t>Make sure you have a good hardware condition!</a:t>
            </a:r>
          </a:p>
        </p:txBody>
      </p:sp>
    </p:spTree>
    <p:extLst>
      <p:ext uri="{BB962C8B-B14F-4D97-AF65-F5344CB8AC3E}">
        <p14:creationId xmlns:p14="http://schemas.microsoft.com/office/powerpoint/2010/main" val="22109474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BBF031-2CB9-4505-9BEC-B123B8290B9E}"/>
              </a:ext>
            </a:extLst>
          </p:cNvPr>
          <p:cNvSpPr>
            <a:spLocks noGrp="1"/>
          </p:cNvSpPr>
          <p:nvPr>
            <p:ph type="title"/>
          </p:nvPr>
        </p:nvSpPr>
        <p:spPr>
          <a:xfrm>
            <a:off x="1510302" y="2387330"/>
            <a:ext cx="9603275" cy="1049235"/>
          </a:xfrm>
        </p:spPr>
        <p:txBody>
          <a:bodyPr/>
          <a:lstStyle/>
          <a:p>
            <a:pPr algn="ctr"/>
            <a:r>
              <a:rPr lang="en-US" altLang="zh-CN" dirty="0"/>
              <a:t>Unsupervised learning</a:t>
            </a:r>
            <a:endParaRPr lang="zh-CN" altLang="en-US" dirty="0"/>
          </a:p>
        </p:txBody>
      </p:sp>
    </p:spTree>
    <p:extLst>
      <p:ext uri="{BB962C8B-B14F-4D97-AF65-F5344CB8AC3E}">
        <p14:creationId xmlns:p14="http://schemas.microsoft.com/office/powerpoint/2010/main" val="22799511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8791" y="1270660"/>
            <a:ext cx="9606064" cy="583094"/>
          </a:xfrm>
        </p:spPr>
        <p:txBody>
          <a:bodyPr/>
          <a:lstStyle/>
          <a:p>
            <a:r>
              <a:rPr lang="en-US" dirty="0"/>
              <a:t>Introduction:   unsupervised learning</a:t>
            </a:r>
          </a:p>
        </p:txBody>
      </p:sp>
      <p:sp>
        <p:nvSpPr>
          <p:cNvPr id="4" name="TextBox 3"/>
          <p:cNvSpPr txBox="1"/>
          <p:nvPr/>
        </p:nvSpPr>
        <p:spPr>
          <a:xfrm>
            <a:off x="1448791" y="2268188"/>
            <a:ext cx="9606064" cy="2768600"/>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The various problems in pattern recognition are solved according to training samples whose categories are unknown (not marked)</a:t>
            </a:r>
          </a:p>
          <a:p>
            <a:pPr algn="just"/>
            <a:endParaRPr lang="en-US" dirty="0"/>
          </a:p>
          <a:p>
            <a:pPr algn="just"/>
            <a:endParaRPr lang="en-US" dirty="0"/>
          </a:p>
          <a:p>
            <a:pPr algn="just"/>
            <a:r>
              <a:rPr lang="en-US" sz="2400" dirty="0">
                <a:latin typeface="Times New Roman" panose="02020603050405020304" pitchFamily="18" charset="0"/>
                <a:cs typeface="Times New Roman" panose="02020603050405020304" pitchFamily="18" charset="0"/>
              </a:rPr>
              <a:t>One of the main methods: </a:t>
            </a:r>
            <a:r>
              <a:rPr lang="en-US" sz="2400" b="1" dirty="0">
                <a:latin typeface="Times New Roman" panose="02020603050405020304" pitchFamily="18" charset="0"/>
                <a:cs typeface="Times New Roman" panose="02020603050405020304" pitchFamily="18" charset="0"/>
              </a:rPr>
              <a:t>Cluster</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analysis</a:t>
            </a:r>
            <a:r>
              <a:rPr lang="en-US" sz="2400" dirty="0">
                <a:latin typeface="Times New Roman" panose="02020603050405020304" pitchFamily="18" charset="0"/>
                <a:cs typeface="Times New Roman" panose="02020603050405020304" pitchFamily="18" charset="0"/>
              </a:rPr>
              <a:t>. That is used in unsupervised learning to group, or segment, datasets with shared attributes in order to extrapolate algorithmic relationships. </a:t>
            </a:r>
          </a:p>
          <a:p>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610" y="1307465"/>
            <a:ext cx="9603105" cy="746125"/>
          </a:xfrm>
        </p:spPr>
        <p:txBody>
          <a:bodyPr>
            <a:normAutofit/>
          </a:bodyPr>
          <a:lstStyle/>
          <a:p>
            <a:r>
              <a:rPr lang="en-US" dirty="0">
                <a:sym typeface="+mn-ea"/>
              </a:rPr>
              <a:t>Introductio</a:t>
            </a:r>
            <a:r>
              <a:rPr lang="en-US" dirty="0">
                <a:cs typeface="+mj-lt"/>
                <a:sym typeface="+mn-ea"/>
              </a:rPr>
              <a:t>n:   Clustering divides</a:t>
            </a:r>
            <a:endParaRPr lang="en-US" dirty="0">
              <a:cs typeface="+mj-lt"/>
            </a:endParaRPr>
          </a:p>
        </p:txBody>
      </p:sp>
      <p:sp>
        <p:nvSpPr>
          <p:cNvPr id="3" name="TextBox 2"/>
          <p:cNvSpPr txBox="1"/>
          <p:nvPr/>
        </p:nvSpPr>
        <p:spPr>
          <a:xfrm>
            <a:off x="1451610" y="2053590"/>
            <a:ext cx="9603275" cy="230695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Clustering divides the data set into </a:t>
            </a:r>
            <a:r>
              <a:rPr lang="en-US" sz="2400" b="1" dirty="0">
                <a:latin typeface="Times New Roman" panose="02020603050405020304" pitchFamily="18" charset="0"/>
                <a:cs typeface="Times New Roman" panose="02020603050405020304" pitchFamily="18" charset="0"/>
              </a:rPr>
              <a:t>different</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categories</a:t>
            </a:r>
            <a:r>
              <a:rPr lang="en-US" sz="2400" dirty="0">
                <a:latin typeface="Times New Roman" panose="02020603050405020304" pitchFamily="18" charset="0"/>
                <a:cs typeface="Times New Roman" panose="02020603050405020304" pitchFamily="18" charset="0"/>
              </a:rPr>
              <a:t> based on the </a:t>
            </a:r>
            <a:r>
              <a:rPr lang="en-US" sz="2400" b="1" dirty="0">
                <a:latin typeface="Times New Roman" panose="02020603050405020304" pitchFamily="18" charset="0"/>
                <a:cs typeface="Times New Roman" panose="02020603050405020304" pitchFamily="18" charset="0"/>
              </a:rPr>
              <a:t>data</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characteristics</a:t>
            </a:r>
            <a:r>
              <a:rPr lang="en-US" sz="2400" dirty="0">
                <a:latin typeface="Times New Roman" panose="02020603050405020304" pitchFamily="18" charset="0"/>
                <a:cs typeface="Times New Roman" panose="02020603050405020304" pitchFamily="18" charset="0"/>
              </a:rPr>
              <a:t>, so that the data within the category is </a:t>
            </a:r>
            <a:r>
              <a:rPr lang="en-US" sz="2400" b="1" dirty="0">
                <a:latin typeface="Times New Roman" panose="02020603050405020304" pitchFamily="18" charset="0"/>
                <a:cs typeface="Times New Roman" panose="02020603050405020304" pitchFamily="18" charset="0"/>
              </a:rPr>
              <a:t>relatively</a:t>
            </a:r>
            <a:r>
              <a:rPr lang="en-US" sz="2400" dirty="0">
                <a:latin typeface="Times New Roman" panose="02020603050405020304" pitchFamily="18" charset="0"/>
                <a:cs typeface="Times New Roman" panose="02020603050405020304" pitchFamily="18" charset="0"/>
              </a:rPr>
              <a:t> similar/correlated, and the data similarity/correlation between the categories is relatively small. We focus on two properties. The first property is </a:t>
            </a:r>
            <a:r>
              <a:rPr lang="en-US" sz="2400" b="1" dirty="0">
                <a:latin typeface="Times New Roman" panose="02020603050405020304" pitchFamily="18" charset="0"/>
                <a:cs typeface="Times New Roman" panose="02020603050405020304" pitchFamily="18" charset="0"/>
              </a:rPr>
              <a:t>consistency</a:t>
            </a:r>
            <a:r>
              <a:rPr lang="en-US" sz="2400" dirty="0">
                <a:latin typeface="Times New Roman" panose="02020603050405020304" pitchFamily="18" charset="0"/>
                <a:cs typeface="Times New Roman" panose="02020603050405020304" pitchFamily="18" charset="0"/>
              </a:rPr>
              <a:t> and the second property is </a:t>
            </a:r>
            <a:r>
              <a:rPr lang="en-US" sz="2400" b="1" dirty="0">
                <a:latin typeface="Times New Roman" panose="02020603050405020304" pitchFamily="18" charset="0"/>
                <a:cs typeface="Times New Roman" panose="02020603050405020304" pitchFamily="18" charset="0"/>
              </a:rPr>
              <a:t>association</a:t>
            </a:r>
            <a:r>
              <a:rPr lang="en-US" sz="2400" dirty="0">
                <a:latin typeface="Times New Roman" panose="02020603050405020304" pitchFamily="18" charset="0"/>
                <a:cs typeface="Times New Roman" panose="02020603050405020304" pitchFamily="18" charset="0"/>
              </a:rPr>
              <a:t>.</a:t>
            </a:r>
          </a:p>
          <a:p>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1322044"/>
            <a:ext cx="9603275" cy="1049235"/>
          </a:xfrm>
        </p:spPr>
        <p:txBody>
          <a:bodyPr/>
          <a:lstStyle/>
          <a:p>
            <a:r>
              <a:rPr lang="en-US" dirty="0"/>
              <a:t>Analysis</a:t>
            </a:r>
          </a:p>
        </p:txBody>
      </p:sp>
      <p:sp>
        <p:nvSpPr>
          <p:cNvPr id="3" name="TextBox 2"/>
          <p:cNvSpPr txBox="1"/>
          <p:nvPr/>
        </p:nvSpPr>
        <p:spPr>
          <a:xfrm>
            <a:off x="1451580" y="2054430"/>
            <a:ext cx="9461844" cy="3784600"/>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Pros:</a:t>
            </a:r>
          </a:p>
          <a:p>
            <a:r>
              <a:rPr lang="en-US" sz="2400" dirty="0">
                <a:latin typeface="Times New Roman" panose="02020603050405020304" pitchFamily="18" charset="0"/>
                <a:cs typeface="Times New Roman" panose="02020603050405020304" pitchFamily="18" charset="0"/>
              </a:rPr>
              <a:t>(1) No label &amp; Clustering</a:t>
            </a:r>
          </a:p>
          <a:p>
            <a:pPr algn="just"/>
            <a:r>
              <a:rPr lang="en-US" sz="2400" dirty="0">
                <a:latin typeface="Times New Roman" panose="02020603050405020304" pitchFamily="18" charset="0"/>
                <a:cs typeface="Times New Roman" panose="02020603050405020304" pitchFamily="18" charset="0"/>
              </a:rPr>
              <a:t>Unsupervised learning is density estimation (look for descriptive data statistics), which means that can start working as long as it knows how to calculate similarity.</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(2) Reduce dimension</a:t>
            </a:r>
          </a:p>
          <a:p>
            <a:pPr algn="just"/>
            <a:r>
              <a:rPr lang="en-US" sz="2400" dirty="0">
                <a:latin typeface="Times New Roman" panose="02020603050405020304" pitchFamily="18" charset="0"/>
                <a:cs typeface="Times New Roman" panose="02020603050405020304" pitchFamily="18" charset="0"/>
              </a:rPr>
              <a:t>Unsupervised learning need to extract features, or use layer/item clustering to reduce the dimension of data features.</a:t>
            </a:r>
          </a:p>
          <a:p>
            <a:pPr algn="just"/>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1322044"/>
            <a:ext cx="9603275" cy="1049235"/>
          </a:xfrm>
        </p:spPr>
        <p:txBody>
          <a:bodyPr/>
          <a:lstStyle/>
          <a:p>
            <a:r>
              <a:rPr lang="en-US" dirty="0"/>
              <a:t>Analysis</a:t>
            </a:r>
          </a:p>
        </p:txBody>
      </p:sp>
      <p:sp>
        <p:nvSpPr>
          <p:cNvPr id="3" name="TextBox 2"/>
          <p:cNvSpPr txBox="1"/>
          <p:nvPr/>
        </p:nvSpPr>
        <p:spPr>
          <a:xfrm>
            <a:off x="1451580" y="2054430"/>
            <a:ext cx="9461844" cy="4154170"/>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(3) Non-independent</a:t>
            </a:r>
          </a:p>
          <a:p>
            <a:pPr algn="just"/>
            <a:r>
              <a:rPr lang="en-US" sz="2400" dirty="0">
                <a:latin typeface="Times New Roman" panose="02020603050405020304" pitchFamily="18" charset="0"/>
                <a:cs typeface="Times New Roman" panose="02020603050405020304" pitchFamily="18" charset="0"/>
              </a:rPr>
              <a:t>For different scenarios, the distribution of positive and negative samples may have offset. Large offsets are likely to cause noise to the classifier, but for unsupervised learning’s situation is much better.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(4) Interpretable</a:t>
            </a:r>
          </a:p>
          <a:p>
            <a:pPr algn="just"/>
            <a:r>
              <a:rPr lang="en-US" sz="2400" dirty="0">
                <a:latin typeface="Times New Roman" panose="02020603050405020304" pitchFamily="18" charset="0"/>
                <a:cs typeface="Times New Roman" panose="02020603050405020304" pitchFamily="18" charset="0"/>
              </a:rPr>
              <a:t>The reason for the classification of supervised algorithms is unclear, because these rules are derived by manual modeling and cannot be self-generated. Unsupervised clustering is well explained. Because the elements in one group have similar features and consistency.</a:t>
            </a:r>
          </a:p>
          <a:p>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1322044"/>
            <a:ext cx="9603275" cy="1049235"/>
          </a:xfrm>
        </p:spPr>
        <p:txBody>
          <a:bodyPr/>
          <a:lstStyle/>
          <a:p>
            <a:r>
              <a:rPr lang="en-US" dirty="0"/>
              <a:t>Analysis</a:t>
            </a:r>
          </a:p>
        </p:txBody>
      </p:sp>
      <p:sp>
        <p:nvSpPr>
          <p:cNvPr id="3" name="TextBox 2"/>
          <p:cNvSpPr txBox="1"/>
          <p:nvPr/>
        </p:nvSpPr>
        <p:spPr>
          <a:xfrm>
            <a:off x="1451580" y="2054430"/>
            <a:ext cx="9461844" cy="267652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(5) Expandability</a:t>
            </a:r>
          </a:p>
          <a:p>
            <a:pPr algn="just"/>
            <a:r>
              <a:rPr lang="en-US" sz="2400" dirty="0">
                <a:latin typeface="Times New Roman" panose="02020603050405020304" pitchFamily="18" charset="0"/>
                <a:cs typeface="Times New Roman" panose="02020603050405020304" pitchFamily="18" charset="0"/>
              </a:rPr>
              <a:t>A n-dimensional model, if is added into a very strong feature, which will break up the original classification. The unsupervised algorithm is scalable. No matter how high the weight of this multi-dimensional data is, it does not affect the original result output. The original result can still be retained, and only needs to process new dimension data. </a:t>
            </a:r>
          </a:p>
          <a:p>
            <a:pPr algn="just"/>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1322044"/>
            <a:ext cx="9603275" cy="1049235"/>
          </a:xfrm>
        </p:spPr>
        <p:txBody>
          <a:bodyPr/>
          <a:lstStyle/>
          <a:p>
            <a:r>
              <a:rPr lang="en-US" dirty="0"/>
              <a:t>Analysis</a:t>
            </a:r>
          </a:p>
        </p:txBody>
      </p:sp>
      <p:sp>
        <p:nvSpPr>
          <p:cNvPr id="3" name="TextBox 2"/>
          <p:cNvSpPr txBox="1"/>
          <p:nvPr/>
        </p:nvSpPr>
        <p:spPr>
          <a:xfrm>
            <a:off x="1451580" y="2054430"/>
            <a:ext cx="9461844" cy="2677656"/>
          </a:xfrm>
          <a:prstGeom prst="rect">
            <a:avLst/>
          </a:prstGeom>
          <a:noFill/>
        </p:spPr>
        <p:txBody>
          <a:bodyPr wrap="square" rtlCol="0">
            <a:spAutoFit/>
          </a:bodyPr>
          <a:lstStyle/>
          <a:p>
            <a:pPr algn="just"/>
            <a:r>
              <a:rPr lang="en-US" sz="2400" b="1" dirty="0">
                <a:latin typeface="Times New Roman" panose="02020603050405020304" pitchFamily="18" charset="0"/>
                <a:cs typeface="Times New Roman" panose="02020603050405020304" pitchFamily="18" charset="0"/>
              </a:rPr>
              <a:t>Cons:</a:t>
            </a: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(1) Accuracy and validity</a:t>
            </a:r>
          </a:p>
          <a:p>
            <a:pPr algn="just"/>
            <a:r>
              <a:rPr lang="en-US" sz="2400" dirty="0">
                <a:latin typeface="Times New Roman" panose="02020603050405020304" pitchFamily="18" charset="0"/>
                <a:cs typeface="Times New Roman" panose="02020603050405020304" pitchFamily="18" charset="0"/>
              </a:rPr>
              <a:t>Because researchers can set the label for the supervised learning in advance, which means supervised learning can be run in a more reasonable way under control. But for unsupervised learning, it learns objects in its own logic analysis </a:t>
            </a:r>
            <a:r>
              <a:rPr lang="en-US" sz="2400" b="1" dirty="0">
                <a:latin typeface="Times New Roman" panose="02020603050405020304" pitchFamily="18" charset="0"/>
                <a:cs typeface="Times New Roman" panose="02020603050405020304" pitchFamily="18" charset="0"/>
              </a:rPr>
              <a:t>without</a:t>
            </a:r>
            <a:r>
              <a:rPr lang="en-US" sz="2400" dirty="0">
                <a:latin typeface="Times New Roman" panose="02020603050405020304" pitchFamily="18" charset="0"/>
                <a:cs typeface="Times New Roman" panose="02020603050405020304" pitchFamily="18" charset="0"/>
              </a:rPr>
              <a:t> any one </a:t>
            </a:r>
            <a:r>
              <a:rPr lang="en-US" sz="2400" b="1" dirty="0">
                <a:latin typeface="Times New Roman" panose="02020603050405020304" pitchFamily="18" charset="0"/>
                <a:cs typeface="Times New Roman" panose="02020603050405020304" pitchFamily="18" charset="0"/>
              </a:rPr>
              <a:t>interfering</a:t>
            </a:r>
            <a:r>
              <a:rPr lang="en-US" sz="2400" dirty="0">
                <a:latin typeface="Times New Roman" panose="02020603050405020304" pitchFamily="18" charset="0"/>
                <a:cs typeface="Times New Roman" panose="02020603050405020304" pitchFamily="18" charset="0"/>
              </a:rPr>
              <a:t>, so it may have </a:t>
            </a:r>
            <a:r>
              <a:rPr lang="en-US" sz="2400" b="1" dirty="0">
                <a:latin typeface="Times New Roman" panose="02020603050405020304" pitchFamily="18" charset="0"/>
                <a:cs typeface="Times New Roman" panose="02020603050405020304" pitchFamily="18" charset="0"/>
              </a:rPr>
              <a:t>unpleasant</a:t>
            </a:r>
            <a:r>
              <a:rPr lang="en-US" sz="2400" dirty="0">
                <a:latin typeface="Times New Roman" panose="02020603050405020304" pitchFamily="18" charset="0"/>
                <a:cs typeface="Times New Roman" panose="02020603050405020304" pitchFamily="18" charset="0"/>
              </a:rPr>
              <a:t> results.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1425039"/>
            <a:ext cx="9603275" cy="428715"/>
          </a:xfrm>
        </p:spPr>
        <p:txBody>
          <a:bodyPr>
            <a:normAutofit fontScale="90000"/>
          </a:bodyPr>
          <a:lstStyle/>
          <a:p>
            <a:r>
              <a:rPr lang="en-US" dirty="0">
                <a:cs typeface="+mj-lt"/>
              </a:rPr>
              <a:t> Applied field</a:t>
            </a:r>
          </a:p>
        </p:txBody>
      </p:sp>
      <p:sp>
        <p:nvSpPr>
          <p:cNvPr id="3" name="TextBox 2"/>
          <p:cNvSpPr txBox="1"/>
          <p:nvPr/>
        </p:nvSpPr>
        <p:spPr>
          <a:xfrm>
            <a:off x="1451580" y="2054430"/>
            <a:ext cx="9461844" cy="3785652"/>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(1) </a:t>
            </a:r>
            <a:r>
              <a:rPr lang="en-US" sz="2400" b="1" dirty="0">
                <a:latin typeface="Times New Roman" panose="02020603050405020304" pitchFamily="18" charset="0"/>
                <a:cs typeface="Times New Roman" panose="02020603050405020304" pitchFamily="18" charset="0"/>
              </a:rPr>
              <a:t>Data</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mining</a:t>
            </a:r>
          </a:p>
          <a:p>
            <a:pPr algn="just"/>
            <a:r>
              <a:rPr lang="en-US" sz="2400" dirty="0">
                <a:latin typeface="Times New Roman" panose="02020603050405020304" pitchFamily="18" charset="0"/>
                <a:cs typeface="Times New Roman" panose="02020603050405020304" pitchFamily="18" charset="0"/>
              </a:rPr>
              <a:t>Unsupervised learning is often used for data mining to find out what is in a large amount of unlabeled data. Its training data is unlabeled, and the training goal is to classify or distinguish observations.</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(2) </a:t>
            </a:r>
            <a:r>
              <a:rPr lang="en-US" sz="2400" b="1" dirty="0">
                <a:latin typeface="Times New Roman" panose="02020603050405020304" pitchFamily="18" charset="0"/>
                <a:cs typeface="Times New Roman" panose="02020603050405020304" pitchFamily="18" charset="0"/>
              </a:rPr>
              <a:t>Abnormal</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detection</a:t>
            </a:r>
          </a:p>
          <a:p>
            <a:pPr algn="just"/>
            <a:r>
              <a:rPr lang="en-US" sz="2400" dirty="0">
                <a:latin typeface="Times New Roman" panose="02020603050405020304" pitchFamily="18" charset="0"/>
                <a:cs typeface="Times New Roman" panose="02020603050405020304" pitchFamily="18" charset="0"/>
              </a:rPr>
              <a:t>Unsupervised learning classifies the objects according to their features, so if the abnormal objects have little consistency with other groups, they will be detected. For example, it always be applied to anti-fraud in finance industry.</a:t>
            </a:r>
          </a:p>
          <a:p>
            <a:pPr algn="just"/>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5044AB-5EBA-4A0F-AB8E-406906C323B3}"/>
              </a:ext>
            </a:extLst>
          </p:cNvPr>
          <p:cNvSpPr>
            <a:spLocks noGrp="1"/>
          </p:cNvSpPr>
          <p:nvPr>
            <p:ph type="title"/>
          </p:nvPr>
        </p:nvSpPr>
        <p:spPr/>
        <p:txBody>
          <a:bodyPr/>
          <a:lstStyle/>
          <a:p>
            <a:r>
              <a:rPr lang="en-US" altLang="zh-CN" dirty="0"/>
              <a:t>Regular machine learning model</a:t>
            </a:r>
            <a:endParaRPr lang="zh-CN" altLang="en-US" dirty="0"/>
          </a:p>
        </p:txBody>
      </p:sp>
      <p:sp>
        <p:nvSpPr>
          <p:cNvPr id="3" name="内容占位符 2">
            <a:extLst>
              <a:ext uri="{FF2B5EF4-FFF2-40B4-BE49-F238E27FC236}">
                <a16:creationId xmlns:a16="http://schemas.microsoft.com/office/drawing/2014/main" id="{2F72603D-868C-461A-B9A3-0413580DB3B8}"/>
              </a:ext>
            </a:extLst>
          </p:cNvPr>
          <p:cNvSpPr>
            <a:spLocks noGrp="1"/>
          </p:cNvSpPr>
          <p:nvPr>
            <p:ph idx="1"/>
          </p:nvPr>
        </p:nvSpPr>
        <p:spPr/>
        <p:txBody>
          <a:bodyPr>
            <a:normAutofit lnSpcReduction="10000"/>
          </a:bodyPr>
          <a:lstStyle/>
          <a:p>
            <a:pPr marL="0" indent="0">
              <a:buNone/>
            </a:pPr>
            <a:r>
              <a:rPr lang="en-US" altLang="zh-CN" dirty="0">
                <a:latin typeface="Times New Roman" panose="02020603050405020304" pitchFamily="18" charset="0"/>
                <a:cs typeface="Times New Roman" panose="02020603050405020304" pitchFamily="18" charset="0"/>
              </a:rPr>
              <a:t>TensorFlow</a:t>
            </a:r>
            <a:endParaRPr lang="en-US" altLang="zh-CN" b="1" dirty="0">
              <a:latin typeface="Times New Roman" panose="02020603050405020304" pitchFamily="18" charset="0"/>
              <a:cs typeface="Times New Roman" panose="02020603050405020304" pitchFamily="18" charset="0"/>
            </a:endParaRPr>
          </a:p>
          <a:p>
            <a:pPr lvl="1" fontAlgn="base"/>
            <a:r>
              <a:rPr lang="en-US" altLang="zh-CN" dirty="0">
                <a:latin typeface="Times New Roman" panose="02020603050405020304" pitchFamily="18" charset="0"/>
                <a:cs typeface="Times New Roman" panose="02020603050405020304" pitchFamily="18" charset="0"/>
              </a:rPr>
              <a:t>Developed by Google</a:t>
            </a:r>
          </a:p>
          <a:p>
            <a:pPr lvl="1" fontAlgn="base"/>
            <a:r>
              <a:rPr lang="en-US" altLang="zh-CN" dirty="0">
                <a:latin typeface="Times New Roman" panose="02020603050405020304" pitchFamily="18" charset="0"/>
                <a:cs typeface="Times New Roman" panose="02020603050405020304" pitchFamily="18" charset="0"/>
              </a:rPr>
              <a:t>Open Source</a:t>
            </a:r>
          </a:p>
          <a:p>
            <a:pPr lvl="1" fontAlgn="base"/>
            <a:r>
              <a:rPr lang="en-US" altLang="zh-CN" dirty="0">
                <a:latin typeface="Times New Roman" panose="02020603050405020304" pitchFamily="18" charset="0"/>
                <a:cs typeface="Times New Roman" panose="02020603050405020304" pitchFamily="18" charset="0"/>
              </a:rPr>
              <a:t>Static Model Development</a:t>
            </a:r>
          </a:p>
          <a:p>
            <a:pPr lvl="1" fontAlgn="base"/>
            <a:r>
              <a:rPr lang="en-US" altLang="zh-CN" dirty="0">
                <a:latin typeface="Times New Roman" panose="02020603050405020304" pitchFamily="18" charset="0"/>
                <a:cs typeface="Times New Roman" panose="02020603050405020304" pitchFamily="18" charset="0"/>
              </a:rPr>
              <a:t>Option to use </a:t>
            </a:r>
            <a:r>
              <a:rPr lang="en-US" altLang="zh-CN" dirty="0" err="1">
                <a:latin typeface="Times New Roman" panose="02020603050405020304" pitchFamily="18" charset="0"/>
                <a:cs typeface="Times New Roman" panose="02020603050405020304" pitchFamily="18" charset="0"/>
              </a:rPr>
              <a:t>TensorBoard</a:t>
            </a:r>
            <a:r>
              <a:rPr lang="en-US" altLang="zh-CN" dirty="0">
                <a:latin typeface="Times New Roman" panose="02020603050405020304" pitchFamily="18" charset="0"/>
                <a:cs typeface="Times New Roman" panose="02020603050405020304" pitchFamily="18" charset="0"/>
              </a:rPr>
              <a:t>, a graphical representation of TensorFlow</a:t>
            </a:r>
          </a:p>
          <a:p>
            <a:pPr lvl="1" fontAlgn="base"/>
            <a:r>
              <a:rPr lang="en-US" altLang="zh-CN" dirty="0">
                <a:latin typeface="Times New Roman" panose="02020603050405020304" pitchFamily="18" charset="0"/>
                <a:cs typeface="Times New Roman" panose="02020603050405020304" pitchFamily="18" charset="0"/>
              </a:rPr>
              <a:t>Has multiple use methods (Python, JavaScript, Mobile, Production)</a:t>
            </a:r>
          </a:p>
          <a:p>
            <a:pPr lvl="1" fontAlgn="base"/>
            <a:r>
              <a:rPr lang="en-US" altLang="zh-CN" dirty="0">
                <a:latin typeface="Times New Roman" panose="02020603050405020304" pitchFamily="18" charset="0"/>
                <a:cs typeface="Times New Roman" panose="02020603050405020304" pitchFamily="18" charset="0"/>
              </a:rPr>
              <a:t>Lots of add </a:t>
            </a:r>
            <a:r>
              <a:rPr lang="en-US" altLang="zh-CN" dirty="0" err="1">
                <a:latin typeface="Times New Roman" panose="02020603050405020304" pitchFamily="18" charset="0"/>
                <a:cs typeface="Times New Roman" panose="02020603050405020304" pitchFamily="18" charset="0"/>
              </a:rPr>
              <a:t>ons</a:t>
            </a:r>
            <a:r>
              <a:rPr lang="en-US" altLang="zh-CN" dirty="0">
                <a:latin typeface="Times New Roman" panose="02020603050405020304" pitchFamily="18" charset="0"/>
                <a:cs typeface="Times New Roman" panose="02020603050405020304" pitchFamily="18" charset="0"/>
              </a:rPr>
              <a:t> available </a:t>
            </a:r>
          </a:p>
          <a:p>
            <a:pPr lvl="1" fontAlgn="base"/>
            <a:r>
              <a:rPr lang="en-US" altLang="zh-CN" dirty="0">
                <a:latin typeface="Times New Roman" panose="02020603050405020304" pitchFamily="18" charset="0"/>
                <a:cs typeface="Times New Roman" panose="02020603050405020304" pitchFamily="18" charset="0"/>
              </a:rPr>
              <a:t>Extended documentation, multiple tutorials</a:t>
            </a:r>
            <a:br>
              <a:rPr lang="en-US" altLang="zh-CN" dirty="0"/>
            </a:br>
            <a:endParaRPr lang="zh-CN" altLang="en-US" dirty="0"/>
          </a:p>
        </p:txBody>
      </p:sp>
    </p:spTree>
    <p:extLst>
      <p:ext uri="{BB962C8B-B14F-4D97-AF65-F5344CB8AC3E}">
        <p14:creationId xmlns:p14="http://schemas.microsoft.com/office/powerpoint/2010/main" val="20269318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1425039"/>
            <a:ext cx="9603275" cy="428715"/>
          </a:xfrm>
        </p:spPr>
        <p:txBody>
          <a:bodyPr>
            <a:normAutofit fontScale="90000"/>
          </a:bodyPr>
          <a:lstStyle/>
          <a:p>
            <a:r>
              <a:rPr lang="en-US" dirty="0">
                <a:cs typeface="+mj-lt"/>
              </a:rPr>
              <a:t> Applied field</a:t>
            </a:r>
          </a:p>
        </p:txBody>
      </p:sp>
      <p:sp>
        <p:nvSpPr>
          <p:cNvPr id="3" name="TextBox 2"/>
          <p:cNvSpPr txBox="1"/>
          <p:nvPr/>
        </p:nvSpPr>
        <p:spPr>
          <a:xfrm>
            <a:off x="1451579" y="2054430"/>
            <a:ext cx="9461844" cy="3046095"/>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(3) </a:t>
            </a:r>
            <a:r>
              <a:rPr lang="en-US" sz="2400" b="1" dirty="0">
                <a:latin typeface="Times New Roman" panose="02020603050405020304" pitchFamily="18" charset="0"/>
                <a:cs typeface="Times New Roman" panose="02020603050405020304" pitchFamily="18" charset="0"/>
              </a:rPr>
              <a:t>Detect</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a</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segment</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objects</a:t>
            </a:r>
          </a:p>
          <a:p>
            <a:pPr algn="just"/>
            <a:r>
              <a:rPr lang="en-US" sz="2400" dirty="0">
                <a:latin typeface="Times New Roman" panose="02020603050405020304" pitchFamily="18" charset="0"/>
                <a:cs typeface="Times New Roman" panose="02020603050405020304" pitchFamily="18" charset="0"/>
              </a:rPr>
              <a:t>It can be used in recognizing segment objects. For example, Computer Vision in Unmanned vehicle will use this method to detect the roads, lines and traffic lights.</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(4) </a:t>
            </a:r>
            <a:r>
              <a:rPr lang="en-US" sz="2400" b="1" dirty="0">
                <a:latin typeface="Times New Roman" panose="02020603050405020304" pitchFamily="18" charset="0"/>
                <a:cs typeface="Times New Roman" panose="02020603050405020304" pitchFamily="18" charset="0"/>
              </a:rPr>
              <a:t>Advertisement</a:t>
            </a:r>
          </a:p>
          <a:p>
            <a:pPr algn="just"/>
            <a:r>
              <a:rPr lang="en-US" sz="2400" dirty="0">
                <a:latin typeface="Times New Roman" panose="02020603050405020304" pitchFamily="18" charset="0"/>
                <a:cs typeface="Times New Roman" panose="02020603050405020304" pitchFamily="18" charset="0"/>
              </a:rPr>
              <a:t>Applying this method to find users’ interest based on what the users usually search or browse and then advertise precisely.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5044AB-5EBA-4A0F-AB8E-406906C323B3}"/>
              </a:ext>
            </a:extLst>
          </p:cNvPr>
          <p:cNvSpPr>
            <a:spLocks noGrp="1"/>
          </p:cNvSpPr>
          <p:nvPr>
            <p:ph type="title"/>
          </p:nvPr>
        </p:nvSpPr>
        <p:spPr/>
        <p:txBody>
          <a:bodyPr/>
          <a:lstStyle/>
          <a:p>
            <a:r>
              <a:rPr lang="en-US" altLang="zh-CN" dirty="0"/>
              <a:t>Regular machine learning model</a:t>
            </a:r>
            <a:endParaRPr lang="zh-CN" altLang="en-US" dirty="0"/>
          </a:p>
        </p:txBody>
      </p:sp>
      <p:sp>
        <p:nvSpPr>
          <p:cNvPr id="3" name="内容占位符 2">
            <a:extLst>
              <a:ext uri="{FF2B5EF4-FFF2-40B4-BE49-F238E27FC236}">
                <a16:creationId xmlns:a16="http://schemas.microsoft.com/office/drawing/2014/main" id="{2F72603D-868C-461A-B9A3-0413580DB3B8}"/>
              </a:ext>
            </a:extLst>
          </p:cNvPr>
          <p:cNvSpPr>
            <a:spLocks noGrp="1"/>
          </p:cNvSpPr>
          <p:nvPr>
            <p:ph idx="1"/>
          </p:nvPr>
        </p:nvSpPr>
        <p:spPr/>
        <p:txBody>
          <a:bodyPr>
            <a:normAutofit/>
          </a:bodyPr>
          <a:lstStyle/>
          <a:p>
            <a:pPr marL="0" indent="0">
              <a:buNone/>
            </a:pPr>
            <a:r>
              <a:rPr lang="en-US" altLang="zh-CN" dirty="0" err="1">
                <a:latin typeface="Times New Roman" panose="02020603050405020304" pitchFamily="18" charset="0"/>
                <a:cs typeface="Times New Roman" panose="02020603050405020304" pitchFamily="18" charset="0"/>
              </a:rPr>
              <a:t>PyTorch</a:t>
            </a:r>
            <a:endParaRPr lang="en-US" altLang="zh-CN" b="1" dirty="0">
              <a:latin typeface="Times New Roman" panose="02020603050405020304" pitchFamily="18" charset="0"/>
              <a:cs typeface="Times New Roman" panose="02020603050405020304" pitchFamily="18" charset="0"/>
            </a:endParaRPr>
          </a:p>
          <a:p>
            <a:pPr lvl="1" fontAlgn="base"/>
            <a:r>
              <a:rPr lang="en-US" altLang="zh-CN" dirty="0">
                <a:latin typeface="Times New Roman" panose="02020603050405020304" pitchFamily="18" charset="0"/>
                <a:cs typeface="Times New Roman" panose="02020603050405020304" pitchFamily="18" charset="0"/>
              </a:rPr>
              <a:t>Developed by Facebook</a:t>
            </a:r>
          </a:p>
          <a:p>
            <a:pPr lvl="1" fontAlgn="base"/>
            <a:r>
              <a:rPr lang="en-US" altLang="zh-CN" dirty="0">
                <a:latin typeface="Times New Roman" panose="02020603050405020304" pitchFamily="18" charset="0"/>
                <a:cs typeface="Times New Roman" panose="02020603050405020304" pitchFamily="18" charset="0"/>
              </a:rPr>
              <a:t>Open Source</a:t>
            </a:r>
          </a:p>
          <a:p>
            <a:pPr lvl="1" fontAlgn="base"/>
            <a:r>
              <a:rPr lang="en-US" altLang="zh-CN" dirty="0">
                <a:latin typeface="Times New Roman" panose="02020603050405020304" pitchFamily="18" charset="0"/>
                <a:cs typeface="Times New Roman" panose="02020603050405020304" pitchFamily="18" charset="0"/>
              </a:rPr>
              <a:t>Able to build Dynamic modeling</a:t>
            </a:r>
          </a:p>
          <a:p>
            <a:pPr lvl="1" fontAlgn="base"/>
            <a:r>
              <a:rPr lang="en-US" altLang="zh-CN" dirty="0">
                <a:latin typeface="Times New Roman" panose="02020603050405020304" pitchFamily="18" charset="0"/>
                <a:cs typeface="Times New Roman" panose="02020603050405020304" pitchFamily="18" charset="0"/>
              </a:rPr>
              <a:t>Simplistic, very similar to Python</a:t>
            </a:r>
          </a:p>
          <a:p>
            <a:pPr lvl="1" fontAlgn="base"/>
            <a:r>
              <a:rPr lang="en-US" altLang="zh-CN" dirty="0">
                <a:latin typeface="Times New Roman" panose="02020603050405020304" pitchFamily="18" charset="0"/>
                <a:cs typeface="Times New Roman" panose="02020603050405020304" pitchFamily="18" charset="0"/>
              </a:rPr>
              <a:t>Good support</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4541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5044AB-5EBA-4A0F-AB8E-406906C323B3}"/>
              </a:ext>
            </a:extLst>
          </p:cNvPr>
          <p:cNvSpPr>
            <a:spLocks noGrp="1"/>
          </p:cNvSpPr>
          <p:nvPr>
            <p:ph type="title"/>
          </p:nvPr>
        </p:nvSpPr>
        <p:spPr/>
        <p:txBody>
          <a:bodyPr/>
          <a:lstStyle/>
          <a:p>
            <a:r>
              <a:rPr lang="en-US" altLang="zh-CN" dirty="0"/>
              <a:t>Regular machine learning model</a:t>
            </a:r>
            <a:endParaRPr lang="zh-CN" altLang="en-US" dirty="0"/>
          </a:p>
        </p:txBody>
      </p:sp>
      <p:sp>
        <p:nvSpPr>
          <p:cNvPr id="3" name="内容占位符 2">
            <a:extLst>
              <a:ext uri="{FF2B5EF4-FFF2-40B4-BE49-F238E27FC236}">
                <a16:creationId xmlns:a16="http://schemas.microsoft.com/office/drawing/2014/main" id="{2F72603D-868C-461A-B9A3-0413580DB3B8}"/>
              </a:ext>
            </a:extLst>
          </p:cNvPr>
          <p:cNvSpPr>
            <a:spLocks noGrp="1"/>
          </p:cNvSpPr>
          <p:nvPr>
            <p:ph idx="1"/>
          </p:nvPr>
        </p:nvSpPr>
        <p:spPr/>
        <p:txBody>
          <a:bodyPr>
            <a:normAutofit/>
          </a:bodyPr>
          <a:lstStyle/>
          <a:p>
            <a:pPr marL="0" indent="0">
              <a:buNone/>
            </a:pPr>
            <a:r>
              <a:rPr lang="en-US" altLang="zh-CN" dirty="0" err="1">
                <a:latin typeface="Times New Roman" panose="02020603050405020304" pitchFamily="18" charset="0"/>
                <a:cs typeface="Times New Roman" panose="02020603050405020304" pitchFamily="18" charset="0"/>
              </a:rPr>
              <a:t>Keras</a:t>
            </a:r>
            <a:endParaRPr lang="en-US" altLang="zh-CN" b="1" dirty="0">
              <a:latin typeface="Times New Roman" panose="02020603050405020304" pitchFamily="18" charset="0"/>
              <a:cs typeface="Times New Roman" panose="02020603050405020304" pitchFamily="18" charset="0"/>
            </a:endParaRPr>
          </a:p>
          <a:p>
            <a:pPr lvl="1" fontAlgn="base"/>
            <a:r>
              <a:rPr lang="en-US" altLang="zh-CN" dirty="0">
                <a:latin typeface="Times New Roman" panose="02020603050405020304" pitchFamily="18" charset="0"/>
                <a:cs typeface="Times New Roman" panose="02020603050405020304" pitchFamily="18" charset="0"/>
              </a:rPr>
              <a:t>Lightweight</a:t>
            </a:r>
          </a:p>
          <a:p>
            <a:pPr lvl="1" fontAlgn="base"/>
            <a:r>
              <a:rPr lang="en-US" altLang="zh-CN" dirty="0">
                <a:latin typeface="Times New Roman" panose="02020603050405020304" pitchFamily="18" charset="0"/>
                <a:cs typeface="Times New Roman" panose="02020603050405020304" pitchFamily="18" charset="0"/>
              </a:rPr>
              <a:t>Developed by someone at Google</a:t>
            </a:r>
          </a:p>
          <a:p>
            <a:pPr lvl="1" fontAlgn="base"/>
            <a:r>
              <a:rPr lang="en-US" altLang="zh-CN" dirty="0">
                <a:latin typeface="Times New Roman" panose="02020603050405020304" pitchFamily="18" charset="0"/>
                <a:cs typeface="Times New Roman" panose="02020603050405020304" pitchFamily="18" charset="0"/>
              </a:rPr>
              <a:t>To be run on top of TensorFlow (or other)</a:t>
            </a:r>
          </a:p>
          <a:p>
            <a:pPr lvl="1" fontAlgn="base"/>
            <a:r>
              <a:rPr lang="en-US" altLang="zh-CN" dirty="0">
                <a:latin typeface="Times New Roman" panose="02020603050405020304" pitchFamily="18" charset="0"/>
                <a:cs typeface="Times New Roman" panose="02020603050405020304" pitchFamily="18" charset="0"/>
              </a:rPr>
              <a:t>Intended for fast prototyping</a:t>
            </a:r>
          </a:p>
        </p:txBody>
      </p:sp>
    </p:spTree>
    <p:extLst>
      <p:ext uri="{BB962C8B-B14F-4D97-AF65-F5344CB8AC3E}">
        <p14:creationId xmlns:p14="http://schemas.microsoft.com/office/powerpoint/2010/main" val="510949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DC8DF9-49D7-49F4-A390-30098B5337B3}"/>
              </a:ext>
            </a:extLst>
          </p:cNvPr>
          <p:cNvSpPr>
            <a:spLocks noGrp="1"/>
          </p:cNvSpPr>
          <p:nvPr>
            <p:ph type="title"/>
          </p:nvPr>
        </p:nvSpPr>
        <p:spPr/>
        <p:txBody>
          <a:bodyPr/>
          <a:lstStyle/>
          <a:p>
            <a:r>
              <a:rPr lang="en-US" altLang="zh-CN" dirty="0"/>
              <a:t>Recommendation for </a:t>
            </a:r>
            <a:r>
              <a:rPr lang="en-US" altLang="zh-CN" dirty="0" err="1"/>
              <a:t>tensorflow</a:t>
            </a:r>
            <a:endParaRPr lang="zh-CN" altLang="en-US" dirty="0"/>
          </a:p>
        </p:txBody>
      </p:sp>
      <p:sp>
        <p:nvSpPr>
          <p:cNvPr id="3" name="内容占位符 2">
            <a:extLst>
              <a:ext uri="{FF2B5EF4-FFF2-40B4-BE49-F238E27FC236}">
                <a16:creationId xmlns:a16="http://schemas.microsoft.com/office/drawing/2014/main" id="{00B9FEF9-2199-4F5D-A3E3-437DC076AA6B}"/>
              </a:ext>
            </a:extLst>
          </p:cNvPr>
          <p:cNvSpPr>
            <a:spLocks noGrp="1"/>
          </p:cNvSpPr>
          <p:nvPr>
            <p:ph idx="1"/>
          </p:nvPr>
        </p:nvSpPr>
        <p:spPr/>
        <p:txBody>
          <a:bodyPr/>
          <a:lstStyle/>
          <a:p>
            <a:r>
              <a:rPr lang="en-US" altLang="zh-CN" dirty="0">
                <a:latin typeface="Times New Roman" panose="02020603050405020304" pitchFamily="18" charset="0"/>
                <a:cs typeface="Times New Roman" panose="02020603050405020304" pitchFamily="18" charset="0"/>
              </a:rPr>
              <a:t>For the development of a static-machine learning model, the widely popular TensorFlow is a great option because of the extensive documentation and tutorials available. The static model allows for </a:t>
            </a:r>
            <a:r>
              <a:rPr lang="en-US" altLang="zh-CN" b="1" dirty="0">
                <a:latin typeface="Times New Roman" panose="02020603050405020304" pitchFamily="18" charset="0"/>
                <a:cs typeface="Times New Roman" panose="02020603050405020304" pitchFamily="18" charset="0"/>
              </a:rPr>
              <a:t>parallelism and faster, more efficient training</a:t>
            </a:r>
            <a:endParaRPr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59519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EF4990-5E17-49D2-805B-2C0100C5BFF2}"/>
              </a:ext>
            </a:extLst>
          </p:cNvPr>
          <p:cNvSpPr>
            <a:spLocks noGrp="1"/>
          </p:cNvSpPr>
          <p:nvPr>
            <p:ph type="title"/>
          </p:nvPr>
        </p:nvSpPr>
        <p:spPr/>
        <p:txBody>
          <a:bodyPr/>
          <a:lstStyle/>
          <a:p>
            <a:r>
              <a:rPr lang="en-US" altLang="zh-CN" dirty="0"/>
              <a:t>recommendation for </a:t>
            </a:r>
            <a:r>
              <a:rPr lang="en-US" altLang="zh-CN" dirty="0" err="1"/>
              <a:t>tensorflow</a:t>
            </a:r>
            <a:endParaRPr lang="zh-CN" altLang="en-US" dirty="0"/>
          </a:p>
        </p:txBody>
      </p:sp>
      <p:sp>
        <p:nvSpPr>
          <p:cNvPr id="3" name="内容占位符 2">
            <a:extLst>
              <a:ext uri="{FF2B5EF4-FFF2-40B4-BE49-F238E27FC236}">
                <a16:creationId xmlns:a16="http://schemas.microsoft.com/office/drawing/2014/main" id="{D6509ECF-5B1D-4F6D-864C-0FAA8B9EE84F}"/>
              </a:ext>
            </a:extLst>
          </p:cNvPr>
          <p:cNvSpPr>
            <a:spLocks noGrp="1"/>
          </p:cNvSpPr>
          <p:nvPr>
            <p:ph idx="1"/>
          </p:nvPr>
        </p:nvSpPr>
        <p:spPr/>
        <p:txBody>
          <a:bodyPr>
            <a:normAutofit fontScale="55000" lnSpcReduction="20000"/>
          </a:bodyPr>
          <a:lstStyle/>
          <a:p>
            <a:pPr marL="0" indent="0">
              <a:buNone/>
            </a:pPr>
            <a:r>
              <a:rPr lang="en-US" altLang="zh-CN" sz="2900" b="1" dirty="0">
                <a:latin typeface="Times New Roman" panose="02020603050405020304" pitchFamily="18" charset="0"/>
                <a:cs typeface="Times New Roman" panose="02020603050405020304" pitchFamily="18" charset="0"/>
              </a:rPr>
              <a:t>Graphs</a:t>
            </a:r>
            <a:endParaRPr lang="en-US" altLang="zh-CN" sz="2900" dirty="0">
              <a:latin typeface="Times New Roman" panose="02020603050405020304" pitchFamily="18" charset="0"/>
              <a:cs typeface="Times New Roman" panose="02020603050405020304" pitchFamily="18" charset="0"/>
            </a:endParaRPr>
          </a:p>
          <a:p>
            <a:r>
              <a:rPr lang="en-US" altLang="zh-CN" sz="2900" dirty="0">
                <a:latin typeface="Times New Roman" panose="02020603050405020304" pitchFamily="18" charset="0"/>
                <a:cs typeface="Times New Roman" panose="02020603050405020304" pitchFamily="18" charset="0"/>
              </a:rPr>
              <a:t>TensorFlow has better computational graph visualizations, which are indigenous when compare to others like Theano and Torch </a:t>
            </a:r>
          </a:p>
          <a:p>
            <a:endParaRPr lang="en-US" altLang="zh-CN" sz="2900" dirty="0">
              <a:latin typeface="Times New Roman" panose="02020603050405020304" pitchFamily="18" charset="0"/>
              <a:cs typeface="Times New Roman" panose="02020603050405020304" pitchFamily="18" charset="0"/>
            </a:endParaRPr>
          </a:p>
          <a:p>
            <a:pPr marL="0" indent="0">
              <a:buNone/>
            </a:pPr>
            <a:r>
              <a:rPr lang="en-US" altLang="zh-CN" sz="2900" b="1" dirty="0">
                <a:latin typeface="Times New Roman" panose="02020603050405020304" pitchFamily="18" charset="0"/>
                <a:cs typeface="Times New Roman" panose="02020603050405020304" pitchFamily="18" charset="0"/>
              </a:rPr>
              <a:t>Library</a:t>
            </a:r>
          </a:p>
          <a:p>
            <a:r>
              <a:rPr lang="en-US" altLang="zh-CN" sz="2900" dirty="0">
                <a:latin typeface="Times New Roman" panose="02020603050405020304" pitchFamily="18" charset="0"/>
                <a:cs typeface="Times New Roman" panose="02020603050405020304" pitchFamily="18" charset="0"/>
              </a:rPr>
              <a:t>Backed by Google, TensorFlow as an open source library, has a huge collection of dataset. Also, quick update and new release with new features.</a:t>
            </a:r>
          </a:p>
          <a:p>
            <a:endParaRPr lang="en-US" altLang="zh-CN" sz="2900" dirty="0">
              <a:latin typeface="Times New Roman" panose="02020603050405020304" pitchFamily="18" charset="0"/>
              <a:cs typeface="Times New Roman" panose="02020603050405020304" pitchFamily="18" charset="0"/>
            </a:endParaRPr>
          </a:p>
          <a:p>
            <a:pPr marL="0" indent="0">
              <a:buNone/>
            </a:pPr>
            <a:r>
              <a:rPr lang="en-US" altLang="zh-CN" sz="2900" b="1" dirty="0">
                <a:latin typeface="Times New Roman" panose="02020603050405020304" pitchFamily="18" charset="0"/>
                <a:cs typeface="Times New Roman" panose="02020603050405020304" pitchFamily="18" charset="0"/>
              </a:rPr>
              <a:t>Scalability</a:t>
            </a:r>
          </a:p>
          <a:p>
            <a:r>
              <a:rPr lang="en-US" altLang="zh-CN" sz="2900" dirty="0">
                <a:latin typeface="Times New Roman" panose="02020603050405020304" pitchFamily="18" charset="0"/>
                <a:cs typeface="Times New Roman" panose="02020603050405020304" pitchFamily="18" charset="0"/>
              </a:rPr>
              <a:t>TensorFlow can be used on various hardware machines, which cover from cell devices and computers.</a:t>
            </a:r>
          </a:p>
          <a:p>
            <a:endParaRPr lang="zh-CN" altLang="en-US" dirty="0"/>
          </a:p>
        </p:txBody>
      </p:sp>
    </p:spTree>
    <p:extLst>
      <p:ext uri="{BB962C8B-B14F-4D97-AF65-F5344CB8AC3E}">
        <p14:creationId xmlns:p14="http://schemas.microsoft.com/office/powerpoint/2010/main" val="1086786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1A3225-49EB-47E1-8087-1C4FE9E17B8D}"/>
              </a:ext>
            </a:extLst>
          </p:cNvPr>
          <p:cNvSpPr>
            <a:spLocks noGrp="1"/>
          </p:cNvSpPr>
          <p:nvPr>
            <p:ph type="ctrTitle"/>
          </p:nvPr>
        </p:nvSpPr>
        <p:spPr/>
        <p:txBody>
          <a:bodyPr>
            <a:normAutofit/>
          </a:bodyPr>
          <a:lstStyle/>
          <a:p>
            <a:r>
              <a:rPr lang="en-US" altLang="zh-CN" sz="4800" dirty="0"/>
              <a:t>TensorFlow model zoo</a:t>
            </a:r>
            <a:endParaRPr lang="zh-CN" altLang="en-US" sz="4800" dirty="0"/>
          </a:p>
        </p:txBody>
      </p:sp>
      <p:sp>
        <p:nvSpPr>
          <p:cNvPr id="3" name="副标题 2">
            <a:extLst>
              <a:ext uri="{FF2B5EF4-FFF2-40B4-BE49-F238E27FC236}">
                <a16:creationId xmlns:a16="http://schemas.microsoft.com/office/drawing/2014/main" id="{158738F8-37D8-4C33-910E-C15E68215851}"/>
              </a:ext>
            </a:extLst>
          </p:cNvPr>
          <p:cNvSpPr>
            <a:spLocks noGrp="1"/>
          </p:cNvSpPr>
          <p:nvPr>
            <p:ph type="subTitle" idx="1"/>
          </p:nvPr>
        </p:nvSpPr>
        <p:spPr/>
        <p:txBody>
          <a:bodyPr/>
          <a:lstStyle/>
          <a:p>
            <a:r>
              <a:rPr lang="en-US" altLang="zh-CN" dirty="0"/>
              <a:t>TensorFlow model Zoo</a:t>
            </a:r>
            <a:endParaRPr lang="zh-CN" altLang="en-US" dirty="0"/>
          </a:p>
        </p:txBody>
      </p:sp>
    </p:spTree>
    <p:extLst>
      <p:ext uri="{BB962C8B-B14F-4D97-AF65-F5344CB8AC3E}">
        <p14:creationId xmlns:p14="http://schemas.microsoft.com/office/powerpoint/2010/main" val="4664562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B557D-4E53-EB47-B5A7-EB2E9DC3B429}"/>
              </a:ext>
            </a:extLst>
          </p:cNvPr>
          <p:cNvSpPr>
            <a:spLocks noGrp="1"/>
          </p:cNvSpPr>
          <p:nvPr>
            <p:ph type="title"/>
          </p:nvPr>
        </p:nvSpPr>
        <p:spPr>
          <a:xfrm>
            <a:off x="1448791" y="1270660"/>
            <a:ext cx="9606064" cy="583094"/>
          </a:xfrm>
        </p:spPr>
        <p:txBody>
          <a:bodyPr/>
          <a:lstStyle/>
          <a:p>
            <a:r>
              <a:rPr lang="en-US" dirty="0"/>
              <a:t>Introduction: TensorFlow MODEL ZOO</a:t>
            </a:r>
          </a:p>
        </p:txBody>
      </p:sp>
      <p:sp>
        <p:nvSpPr>
          <p:cNvPr id="4" name="TextBox 3">
            <a:extLst>
              <a:ext uri="{FF2B5EF4-FFF2-40B4-BE49-F238E27FC236}">
                <a16:creationId xmlns:a16="http://schemas.microsoft.com/office/drawing/2014/main" id="{FFD86D77-3C72-214F-B33E-074033ACFB4A}"/>
              </a:ext>
            </a:extLst>
          </p:cNvPr>
          <p:cNvSpPr txBox="1"/>
          <p:nvPr/>
        </p:nvSpPr>
        <p:spPr>
          <a:xfrm>
            <a:off x="1448791" y="2648854"/>
            <a:ext cx="9606064" cy="1200329"/>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These models are API indeed and could work out well as long as users install and utilize them correctly through the guide. They are user friendly and the only thing the users need to do is to make sure that the category they are interested in is already in the datasets provided by the model zoo</a:t>
            </a:r>
            <a:endParaRPr lang="en-US" sz="2400"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63218176"/>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186</TotalTime>
  <Words>1416</Words>
  <Application>Microsoft Office PowerPoint</Application>
  <PresentationFormat>宽屏</PresentationFormat>
  <Paragraphs>138</Paragraphs>
  <Slides>30</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30</vt:i4>
      </vt:variant>
    </vt:vector>
  </HeadingPairs>
  <TitlesOfParts>
    <vt:vector size="34" baseType="lpstr">
      <vt:lpstr>Arial</vt:lpstr>
      <vt:lpstr>Gill Sans MT</vt:lpstr>
      <vt:lpstr>Times New Roman</vt:lpstr>
      <vt:lpstr>Gallery</vt:lpstr>
      <vt:lpstr>Machine Learning Team 3</vt:lpstr>
      <vt:lpstr>Machine learning introduction</vt:lpstr>
      <vt:lpstr>Regular machine learning model</vt:lpstr>
      <vt:lpstr>Regular machine learning model</vt:lpstr>
      <vt:lpstr>Regular machine learning model</vt:lpstr>
      <vt:lpstr>Recommendation for tensorflow</vt:lpstr>
      <vt:lpstr>recommendation for tensorflow</vt:lpstr>
      <vt:lpstr>TensorFlow model zoo</vt:lpstr>
      <vt:lpstr>Introduction: TensorFlow MODEL ZOO</vt:lpstr>
      <vt:lpstr>Dataset</vt:lpstr>
      <vt:lpstr>analysis of Pros</vt:lpstr>
      <vt:lpstr>ANALYSIS OF cons</vt:lpstr>
      <vt:lpstr>General model</vt:lpstr>
      <vt:lpstr>Model: mask-rcnn</vt:lpstr>
      <vt:lpstr>Architecture</vt:lpstr>
      <vt:lpstr>Results</vt:lpstr>
      <vt:lpstr>Results</vt:lpstr>
      <vt:lpstr>Results</vt:lpstr>
      <vt:lpstr>Model: YOLO Tensorflow ++ </vt:lpstr>
      <vt:lpstr>Results</vt:lpstr>
      <vt:lpstr>Recommendation</vt:lpstr>
      <vt:lpstr>Unsupervised learning</vt:lpstr>
      <vt:lpstr>Introduction:   unsupervised learning</vt:lpstr>
      <vt:lpstr>Introduction:   Clustering divides</vt:lpstr>
      <vt:lpstr>Analysis</vt:lpstr>
      <vt:lpstr>Analysis</vt:lpstr>
      <vt:lpstr>Analysis</vt:lpstr>
      <vt:lpstr>Analysis</vt:lpstr>
      <vt:lpstr> Applied field</vt:lpstr>
      <vt:lpstr> Applied field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Jie Lu</dc:creator>
  <cp:lastModifiedBy>挺 张</cp:lastModifiedBy>
  <cp:revision>21</cp:revision>
  <dcterms:created xsi:type="dcterms:W3CDTF">2019-10-20T23:45:59Z</dcterms:created>
  <dcterms:modified xsi:type="dcterms:W3CDTF">2019-10-21T03:17:04Z</dcterms:modified>
</cp:coreProperties>
</file>

<file path=docProps/thumbnail.jpeg>
</file>